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ecanfigurethisout.org/NANO/lecture_notes/The_need_for_self_assembly_Supporting_materials.htm%23Animation_1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rsec.wisc.edu/Edetc/cineplex/self/text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ecanfigurethisout.org/NANO/lecture_notes/The_need_for_self_assembly_Supporting_materials.htm%23Animation_2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rsec.wisc.edu/Edetc/cineplex/self/text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wecanfigurethisout.org/NANO/lecture_notes/The_need_for_self_assembly_Supporting_materials.htm%23Animation_3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MBE.ht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NANO/lecture_notes/The_need_for_self_assembly_Supporting_materials.htm%23Animations_4_6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QCA_cells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VL/QCA_logic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hyperlink" Target="https://wecanfigurethisout.org/NANO/lecture_notes/The_need_for_self_assembly_Supporting_materials.htm%23Animations_10_12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The_need_for_self_assembly_Supporting_materials.htm%23CytImmune" TargetMode="Externa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hyperlink" Target="http://polchajs.fmns.rug.nl/files/jv/lb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s://wecanfigurethisout.org/NANO/lecture_notes/The_need_for_self_assembly_Supporting_materials.htm%23Animation_15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gl.scripps.edu/projects/tangible_models/movie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hyperlink" Target="https://wecanfigurethisout.org/NANO/lecture_notes/The_need_for_self_assembly_Supporting_materials.htm%23Animations_16_19" TargetMode="External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The Need for Self-Assembly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915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Earlier we discussed Microfabrication: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A m</a:t>
            </a:r>
            <a:r>
              <a:rPr sz="1600"/>
              <a:t>ethod for </a:t>
            </a:r>
            <a:r>
              <a:rPr sz="1600">
                <a:solidFill>
                  <a:srgbClr val="FFCC00"/>
                </a:solidFill>
              </a:rPr>
              <a:t>simultaneously</a:t>
            </a:r>
            <a:r>
              <a:rPr sz="1600"/>
              <a:t> making large numbers of IC / MEMS devices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	It's very efficient and very cost-effective . . .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But use of projected light images → Sizes &gt; λ</a:t>
            </a:r>
            <a:r>
              <a:rPr baseline="-25000"/>
              <a:t>light</a:t>
            </a:r>
            <a:r>
              <a:t> (deep UV ~ 0.05 micron)</a:t>
            </a:r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In our last class I described methods of making things MUCH smaller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Atomic Force Microscope writing oxide patterns or melting polymer pits </a:t>
            </a:r>
          </a:p>
          <a:p>
            <a:pPr>
              <a:defRPr sz="9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Scanning Tunneling Microscopes pushing atoms . . .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Electron Beams patterning photographic emulsions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But new techniques often fell on wrong side of science vs. technology boundary</a:t>
            </a:r>
          </a:p>
          <a:p>
            <a:pPr>
              <a:defRPr sz="1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Key figure (introduced in lecture 5) was: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ectangle 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SELF-ASSEMBLY STRATEGY #1:</a:t>
            </a:r>
          </a:p>
        </p:txBody>
      </p:sp>
      <p:sp>
        <p:nvSpPr>
          <p:cNvPr id="407" name="Rectangle 3"/>
          <p:cNvSpPr txBox="1"/>
          <p:nvPr/>
        </p:nvSpPr>
        <p:spPr>
          <a:xfrm>
            <a:off x="228600" y="1143000"/>
            <a:ext cx="8686800" cy="4755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SLOW DOWN</a:t>
            </a:r>
            <a:r>
              <a:rPr b="0">
                <a:solidFill>
                  <a:srgbClr val="FFFFFF"/>
                </a:solidFill>
              </a:rPr>
              <a:t>, reducing arrival rates, giving each new piece time to settle in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How do you "reduce arrival rates?"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- In self-assembly from solution, reduce concentration of reactants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- In self-assembly from gas, reduce partial pressures of reactants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TURN UP THE TEMPERATURE</a:t>
            </a:r>
            <a:r>
              <a:rPr b="0">
                <a:solidFill>
                  <a:srgbClr val="FFFFFF"/>
                </a:solidFill>
              </a:rPr>
              <a:t>, so that things "settle in" faster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Because vibrations and jumps will then all happen more quickly 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It's like doing everything in "fast forward"</a:t>
            </a:r>
          </a:p>
        </p:txBody>
      </p:sp>
      <p:sp>
        <p:nvSpPr>
          <p:cNvPr id="408" name="Rectangle 2"/>
          <p:cNvSpPr txBox="1"/>
          <p:nvPr/>
        </p:nvSpPr>
        <p:spPr>
          <a:xfrm>
            <a:off x="304800" y="3822409"/>
            <a:ext cx="853440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SELF-ASSEMBLY STRATEGY #2: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Another Oops:  Piece that is accommodated in alternative arrangement</a:t>
            </a:r>
          </a:p>
        </p:txBody>
      </p:sp>
      <p:sp>
        <p:nvSpPr>
          <p:cNvPr id="411" name="Rectangle 3"/>
          <p:cNvSpPr txBox="1"/>
          <p:nvPr/>
        </p:nvSpPr>
        <p:spPr>
          <a:xfrm>
            <a:off x="228600" y="1219200"/>
            <a:ext cx="8686800" cy="785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What we'd expected (or hoped for):	But at only slightly higher energy (nearly as likely):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grpSp>
        <p:nvGrpSpPr>
          <p:cNvPr id="429" name="Group 231"/>
          <p:cNvGrpSpPr/>
          <p:nvPr/>
        </p:nvGrpSpPr>
        <p:grpSpPr>
          <a:xfrm>
            <a:off x="5410200" y="1923041"/>
            <a:ext cx="1600200" cy="743960"/>
            <a:chOff x="0" y="0"/>
            <a:chExt cx="1600200" cy="743959"/>
          </a:xfrm>
        </p:grpSpPr>
        <p:sp>
          <p:nvSpPr>
            <p:cNvPr id="412" name="Cross 123"/>
            <p:cNvSpPr/>
            <p:nvPr/>
          </p:nvSpPr>
          <p:spPr>
            <a:xfrm>
              <a:off x="0" y="581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3" name="Cross 124"/>
            <p:cNvSpPr/>
            <p:nvPr/>
          </p:nvSpPr>
          <p:spPr>
            <a:xfrm>
              <a:off x="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4" name="Cross 125"/>
            <p:cNvSpPr/>
            <p:nvPr/>
          </p:nvSpPr>
          <p:spPr>
            <a:xfrm>
              <a:off x="228600" y="581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5" name="Cross 126"/>
            <p:cNvSpPr/>
            <p:nvPr/>
          </p:nvSpPr>
          <p:spPr>
            <a:xfrm>
              <a:off x="2286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6" name="Cross 127"/>
            <p:cNvSpPr/>
            <p:nvPr/>
          </p:nvSpPr>
          <p:spPr>
            <a:xfrm>
              <a:off x="4572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7" name="Cross 128"/>
            <p:cNvSpPr/>
            <p:nvPr/>
          </p:nvSpPr>
          <p:spPr>
            <a:xfrm>
              <a:off x="6858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8" name="Cross 129"/>
            <p:cNvSpPr/>
            <p:nvPr/>
          </p:nvSpPr>
          <p:spPr>
            <a:xfrm>
              <a:off x="9144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9" name="Cross 130"/>
            <p:cNvSpPr/>
            <p:nvPr/>
          </p:nvSpPr>
          <p:spPr>
            <a:xfrm>
              <a:off x="11430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0" name="Cross 131"/>
            <p:cNvSpPr/>
            <p:nvPr/>
          </p:nvSpPr>
          <p:spPr>
            <a:xfrm>
              <a:off x="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1" name="Cross 132"/>
            <p:cNvSpPr/>
            <p:nvPr/>
          </p:nvSpPr>
          <p:spPr>
            <a:xfrm>
              <a:off x="2286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2" name="Cross 133"/>
            <p:cNvSpPr/>
            <p:nvPr/>
          </p:nvSpPr>
          <p:spPr>
            <a:xfrm>
              <a:off x="4572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3" name="Cross 134"/>
            <p:cNvSpPr/>
            <p:nvPr/>
          </p:nvSpPr>
          <p:spPr>
            <a:xfrm>
              <a:off x="6858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4" name="Cross 135"/>
            <p:cNvSpPr/>
            <p:nvPr/>
          </p:nvSpPr>
          <p:spPr>
            <a:xfrm>
              <a:off x="9144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5" name="Cross 136"/>
            <p:cNvSpPr/>
            <p:nvPr/>
          </p:nvSpPr>
          <p:spPr>
            <a:xfrm>
              <a:off x="11430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6" name="Cross 137"/>
            <p:cNvSpPr/>
            <p:nvPr/>
          </p:nvSpPr>
          <p:spPr>
            <a:xfrm>
              <a:off x="13716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7" name="Cross 138"/>
            <p:cNvSpPr/>
            <p:nvPr/>
          </p:nvSpPr>
          <p:spPr>
            <a:xfrm>
              <a:off x="13716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8" name="Cross 140"/>
            <p:cNvSpPr/>
            <p:nvPr/>
          </p:nvSpPr>
          <p:spPr>
            <a:xfrm rot="2491333">
              <a:off x="570286" y="47046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447" name="Group 230"/>
          <p:cNvGrpSpPr/>
          <p:nvPr/>
        </p:nvGrpSpPr>
        <p:grpSpPr>
          <a:xfrm>
            <a:off x="1142999" y="1871663"/>
            <a:ext cx="1600201" cy="719138"/>
            <a:chOff x="0" y="0"/>
            <a:chExt cx="1600200" cy="719137"/>
          </a:xfrm>
        </p:grpSpPr>
        <p:sp>
          <p:nvSpPr>
            <p:cNvPr id="430" name="Cross 192"/>
            <p:cNvSpPr/>
            <p:nvPr/>
          </p:nvSpPr>
          <p:spPr>
            <a:xfrm>
              <a:off x="-1" y="333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1" name="Cross 195"/>
            <p:cNvSpPr/>
            <p:nvPr/>
          </p:nvSpPr>
          <p:spPr>
            <a:xfrm>
              <a:off x="-1" y="2619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2" name="Cross 198"/>
            <p:cNvSpPr/>
            <p:nvPr/>
          </p:nvSpPr>
          <p:spPr>
            <a:xfrm>
              <a:off x="228600" y="333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3" name="Cross 200"/>
            <p:cNvSpPr/>
            <p:nvPr/>
          </p:nvSpPr>
          <p:spPr>
            <a:xfrm>
              <a:off x="2286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4" name="Cross 261"/>
            <p:cNvSpPr/>
            <p:nvPr/>
          </p:nvSpPr>
          <p:spPr>
            <a:xfrm>
              <a:off x="4572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5" name="Cross 262"/>
            <p:cNvSpPr/>
            <p:nvPr/>
          </p:nvSpPr>
          <p:spPr>
            <a:xfrm>
              <a:off x="6858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6" name="Cross 263"/>
            <p:cNvSpPr/>
            <p:nvPr/>
          </p:nvSpPr>
          <p:spPr>
            <a:xfrm>
              <a:off x="9144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7" name="Cross 272"/>
            <p:cNvSpPr/>
            <p:nvPr/>
          </p:nvSpPr>
          <p:spPr>
            <a:xfrm>
              <a:off x="11430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8" name="Cross 273"/>
            <p:cNvSpPr/>
            <p:nvPr/>
          </p:nvSpPr>
          <p:spPr>
            <a:xfrm>
              <a:off x="-1" y="4905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9" name="Cross 274"/>
            <p:cNvSpPr/>
            <p:nvPr/>
          </p:nvSpPr>
          <p:spPr>
            <a:xfrm>
              <a:off x="2286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0" name="Cross 275"/>
            <p:cNvSpPr/>
            <p:nvPr/>
          </p:nvSpPr>
          <p:spPr>
            <a:xfrm>
              <a:off x="4572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1" name="Cross 276"/>
            <p:cNvSpPr/>
            <p:nvPr/>
          </p:nvSpPr>
          <p:spPr>
            <a:xfrm>
              <a:off x="6858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2" name="Cross 277"/>
            <p:cNvSpPr/>
            <p:nvPr/>
          </p:nvSpPr>
          <p:spPr>
            <a:xfrm>
              <a:off x="9144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3" name="Cross 278"/>
            <p:cNvSpPr/>
            <p:nvPr/>
          </p:nvSpPr>
          <p:spPr>
            <a:xfrm>
              <a:off x="11430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4" name="Cross 279"/>
            <p:cNvSpPr/>
            <p:nvPr/>
          </p:nvSpPr>
          <p:spPr>
            <a:xfrm>
              <a:off x="13716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5" name="Cross 280"/>
            <p:cNvSpPr/>
            <p:nvPr/>
          </p:nvSpPr>
          <p:spPr>
            <a:xfrm>
              <a:off x="13716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6" name="Cross 282"/>
            <p:cNvSpPr/>
            <p:nvPr/>
          </p:nvSpPr>
          <p:spPr>
            <a:xfrm>
              <a:off x="685800" y="0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48" name="Rectangle 3"/>
          <p:cNvSpPr txBox="1"/>
          <p:nvPr/>
        </p:nvSpPr>
        <p:spPr>
          <a:xfrm>
            <a:off x="228600" y="3200400"/>
            <a:ext cx="3657600" cy="785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Leading to assembly we'd hoped for: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grpSp>
        <p:nvGrpSpPr>
          <p:cNvPr id="470" name="Group 229"/>
          <p:cNvGrpSpPr/>
          <p:nvPr/>
        </p:nvGrpSpPr>
        <p:grpSpPr>
          <a:xfrm>
            <a:off x="304800" y="3733705"/>
            <a:ext cx="1600200" cy="990695"/>
            <a:chOff x="0" y="0"/>
            <a:chExt cx="1600200" cy="990694"/>
          </a:xfrm>
        </p:grpSpPr>
        <p:sp>
          <p:nvSpPr>
            <p:cNvPr id="449" name="Cross 192"/>
            <p:cNvSpPr/>
            <p:nvPr/>
          </p:nvSpPr>
          <p:spPr>
            <a:xfrm>
              <a:off x="0" y="304726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0" name="Cross 195"/>
            <p:cNvSpPr/>
            <p:nvPr/>
          </p:nvSpPr>
          <p:spPr>
            <a:xfrm>
              <a:off x="0" y="533382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1" name="Cross 198"/>
            <p:cNvSpPr/>
            <p:nvPr/>
          </p:nvSpPr>
          <p:spPr>
            <a:xfrm>
              <a:off x="228600" y="304726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2" name="Cross 200"/>
            <p:cNvSpPr/>
            <p:nvPr/>
          </p:nvSpPr>
          <p:spPr>
            <a:xfrm>
              <a:off x="228600" y="533382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3" name="Cross 261"/>
            <p:cNvSpPr/>
            <p:nvPr/>
          </p:nvSpPr>
          <p:spPr>
            <a:xfrm>
              <a:off x="457200" y="533382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4" name="Cross 262"/>
            <p:cNvSpPr/>
            <p:nvPr/>
          </p:nvSpPr>
          <p:spPr>
            <a:xfrm>
              <a:off x="685800" y="533382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5" name="Cross 263"/>
            <p:cNvSpPr/>
            <p:nvPr/>
          </p:nvSpPr>
          <p:spPr>
            <a:xfrm>
              <a:off x="914400" y="533382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6" name="Cross 272"/>
            <p:cNvSpPr/>
            <p:nvPr/>
          </p:nvSpPr>
          <p:spPr>
            <a:xfrm>
              <a:off x="1143000" y="533382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7" name="Cross 273"/>
            <p:cNvSpPr/>
            <p:nvPr/>
          </p:nvSpPr>
          <p:spPr>
            <a:xfrm>
              <a:off x="0" y="762038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8" name="Cross 274"/>
            <p:cNvSpPr/>
            <p:nvPr/>
          </p:nvSpPr>
          <p:spPr>
            <a:xfrm>
              <a:off x="228600" y="762038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9" name="Cross 275"/>
            <p:cNvSpPr/>
            <p:nvPr/>
          </p:nvSpPr>
          <p:spPr>
            <a:xfrm>
              <a:off x="457200" y="762038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0" name="Cross 276"/>
            <p:cNvSpPr/>
            <p:nvPr/>
          </p:nvSpPr>
          <p:spPr>
            <a:xfrm>
              <a:off x="685800" y="762038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1" name="Cross 277"/>
            <p:cNvSpPr/>
            <p:nvPr/>
          </p:nvSpPr>
          <p:spPr>
            <a:xfrm>
              <a:off x="914400" y="762038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2" name="Cross 278"/>
            <p:cNvSpPr/>
            <p:nvPr/>
          </p:nvSpPr>
          <p:spPr>
            <a:xfrm>
              <a:off x="1143000" y="762038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3" name="Cross 279"/>
            <p:cNvSpPr/>
            <p:nvPr/>
          </p:nvSpPr>
          <p:spPr>
            <a:xfrm>
              <a:off x="1371600" y="533382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4" name="Cross 280"/>
            <p:cNvSpPr/>
            <p:nvPr/>
          </p:nvSpPr>
          <p:spPr>
            <a:xfrm>
              <a:off x="1371600" y="762038"/>
              <a:ext cx="228600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5" name="Cross 282"/>
            <p:cNvSpPr/>
            <p:nvPr/>
          </p:nvSpPr>
          <p:spPr>
            <a:xfrm>
              <a:off x="470218" y="291705"/>
              <a:ext cx="228601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69" name="Curved Down Arrow 283"/>
            <p:cNvGrpSpPr/>
            <p:nvPr/>
          </p:nvGrpSpPr>
          <p:grpSpPr>
            <a:xfrm>
              <a:off x="611959" y="0"/>
              <a:ext cx="227579" cy="198937"/>
              <a:chOff x="0" y="0"/>
              <a:chExt cx="227577" cy="198936"/>
            </a:xfrm>
          </p:grpSpPr>
          <p:sp>
            <p:nvSpPr>
              <p:cNvPr id="466" name="Shape"/>
              <p:cNvSpPr/>
              <p:nvPr/>
            </p:nvSpPr>
            <p:spPr>
              <a:xfrm rot="212791" flipH="1">
                <a:off x="5542" y="6517"/>
                <a:ext cx="216494" cy="185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88" y="21600"/>
                    </a:moveTo>
                    <a:lnTo>
                      <a:pt x="12303" y="16200"/>
                    </a:lnTo>
                    <a:lnTo>
                      <a:pt x="14628" y="16200"/>
                    </a:lnTo>
                    <a:cubicBezTo>
                      <a:pt x="13781" y="6663"/>
                      <a:pt x="10821" y="0"/>
                      <a:pt x="7432" y="0"/>
                    </a:cubicBezTo>
                    <a:lnTo>
                      <a:pt x="12079" y="0"/>
                    </a:lnTo>
                    <a:cubicBezTo>
                      <a:pt x="15468" y="0"/>
                      <a:pt x="18428" y="6663"/>
                      <a:pt x="19275" y="16200"/>
                    </a:cubicBezTo>
                    <a:lnTo>
                      <a:pt x="21600" y="16200"/>
                    </a:lnTo>
                    <a:close/>
                    <a:moveTo>
                      <a:pt x="9756" y="1083"/>
                    </a:moveTo>
                    <a:cubicBezTo>
                      <a:pt x="6707" y="3999"/>
                      <a:pt x="4647" y="12273"/>
                      <a:pt x="4647" y="21600"/>
                    </a:cubicBezTo>
                    <a:lnTo>
                      <a:pt x="0" y="21600"/>
                    </a:lnTo>
                    <a:cubicBezTo>
                      <a:pt x="0" y="9671"/>
                      <a:pt x="3327" y="0"/>
                      <a:pt x="7432" y="0"/>
                    </a:cubicBezTo>
                    <a:cubicBezTo>
                      <a:pt x="8221" y="0"/>
                      <a:pt x="9006" y="366"/>
                      <a:pt x="9756" y="1083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467" name="Shape"/>
              <p:cNvSpPr/>
              <p:nvPr/>
            </p:nvSpPr>
            <p:spPr>
              <a:xfrm rot="212791" flipH="1">
                <a:off x="124142" y="10189"/>
                <a:ext cx="97780" cy="185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3"/>
                    </a:moveTo>
                    <a:cubicBezTo>
                      <a:pt x="14851" y="3999"/>
                      <a:pt x="10290" y="12273"/>
                      <a:pt x="10290" y="21600"/>
                    </a:cubicBezTo>
                    <a:lnTo>
                      <a:pt x="0" y="21600"/>
                    </a:lnTo>
                    <a:cubicBezTo>
                      <a:pt x="0" y="9671"/>
                      <a:pt x="7367" y="0"/>
                      <a:pt x="16455" y="0"/>
                    </a:cubicBezTo>
                    <a:cubicBezTo>
                      <a:pt x="18203" y="0"/>
                      <a:pt x="19940" y="366"/>
                      <a:pt x="21600" y="108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468" name="Line"/>
              <p:cNvSpPr/>
              <p:nvPr/>
            </p:nvSpPr>
            <p:spPr>
              <a:xfrm rot="212791" flipH="1">
                <a:off x="5542" y="6517"/>
                <a:ext cx="216494" cy="185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56" y="1083"/>
                    </a:moveTo>
                    <a:cubicBezTo>
                      <a:pt x="6707" y="3999"/>
                      <a:pt x="4647" y="12273"/>
                      <a:pt x="4647" y="21600"/>
                    </a:cubicBezTo>
                    <a:lnTo>
                      <a:pt x="0" y="21600"/>
                    </a:lnTo>
                    <a:cubicBezTo>
                      <a:pt x="0" y="9671"/>
                      <a:pt x="3327" y="0"/>
                      <a:pt x="7432" y="0"/>
                    </a:cubicBezTo>
                    <a:lnTo>
                      <a:pt x="12079" y="0"/>
                    </a:lnTo>
                    <a:cubicBezTo>
                      <a:pt x="15468" y="0"/>
                      <a:pt x="18428" y="6663"/>
                      <a:pt x="19275" y="16200"/>
                    </a:cubicBezTo>
                    <a:lnTo>
                      <a:pt x="21600" y="16200"/>
                    </a:lnTo>
                    <a:lnTo>
                      <a:pt x="17188" y="21600"/>
                    </a:lnTo>
                    <a:lnTo>
                      <a:pt x="12303" y="16200"/>
                    </a:lnTo>
                    <a:lnTo>
                      <a:pt x="14628" y="16200"/>
                    </a:lnTo>
                    <a:cubicBezTo>
                      <a:pt x="13781" y="6663"/>
                      <a:pt x="10821" y="0"/>
                      <a:pt x="7432" y="0"/>
                    </a:cubicBezTo>
                  </a:path>
                </a:pathLst>
              </a:custGeom>
              <a:noFill/>
              <a:ln w="127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90" name="Group 228"/>
          <p:cNvGrpSpPr/>
          <p:nvPr/>
        </p:nvGrpSpPr>
        <p:grpSpPr>
          <a:xfrm>
            <a:off x="2590799" y="3733799"/>
            <a:ext cx="1600201" cy="987426"/>
            <a:chOff x="0" y="0"/>
            <a:chExt cx="1600200" cy="987425"/>
          </a:xfrm>
        </p:grpSpPr>
        <p:sp>
          <p:nvSpPr>
            <p:cNvPr id="471" name="Cross 285"/>
            <p:cNvSpPr/>
            <p:nvPr/>
          </p:nvSpPr>
          <p:spPr>
            <a:xfrm>
              <a:off x="-1" y="30162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2" name="Cross 286"/>
            <p:cNvSpPr/>
            <p:nvPr/>
          </p:nvSpPr>
          <p:spPr>
            <a:xfrm>
              <a:off x="-1" y="53022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3" name="Cross 287"/>
            <p:cNvSpPr/>
            <p:nvPr/>
          </p:nvSpPr>
          <p:spPr>
            <a:xfrm>
              <a:off x="228600" y="3016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4" name="Cross 288"/>
            <p:cNvSpPr/>
            <p:nvPr/>
          </p:nvSpPr>
          <p:spPr>
            <a:xfrm>
              <a:off x="2286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5" name="Cross 289"/>
            <p:cNvSpPr/>
            <p:nvPr/>
          </p:nvSpPr>
          <p:spPr>
            <a:xfrm>
              <a:off x="4572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6" name="Cross 290"/>
            <p:cNvSpPr/>
            <p:nvPr/>
          </p:nvSpPr>
          <p:spPr>
            <a:xfrm>
              <a:off x="6858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7" name="Cross 291"/>
            <p:cNvSpPr/>
            <p:nvPr/>
          </p:nvSpPr>
          <p:spPr>
            <a:xfrm>
              <a:off x="9144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8" name="Cross 292"/>
            <p:cNvSpPr/>
            <p:nvPr/>
          </p:nvSpPr>
          <p:spPr>
            <a:xfrm>
              <a:off x="11430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79" name="Cross 293"/>
            <p:cNvSpPr/>
            <p:nvPr/>
          </p:nvSpPr>
          <p:spPr>
            <a:xfrm>
              <a:off x="-1" y="75882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0" name="Cross 294"/>
            <p:cNvSpPr/>
            <p:nvPr/>
          </p:nvSpPr>
          <p:spPr>
            <a:xfrm>
              <a:off x="2286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1" name="Cross 295"/>
            <p:cNvSpPr/>
            <p:nvPr/>
          </p:nvSpPr>
          <p:spPr>
            <a:xfrm>
              <a:off x="4572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2" name="Cross 296"/>
            <p:cNvSpPr/>
            <p:nvPr/>
          </p:nvSpPr>
          <p:spPr>
            <a:xfrm>
              <a:off x="6858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3" name="Cross 297"/>
            <p:cNvSpPr/>
            <p:nvPr/>
          </p:nvSpPr>
          <p:spPr>
            <a:xfrm>
              <a:off x="9144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4" name="Cross 298"/>
            <p:cNvSpPr/>
            <p:nvPr/>
          </p:nvSpPr>
          <p:spPr>
            <a:xfrm>
              <a:off x="11430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5" name="Cross 299"/>
            <p:cNvSpPr/>
            <p:nvPr/>
          </p:nvSpPr>
          <p:spPr>
            <a:xfrm>
              <a:off x="13716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6" name="Cross 300"/>
            <p:cNvSpPr/>
            <p:nvPr/>
          </p:nvSpPr>
          <p:spPr>
            <a:xfrm>
              <a:off x="13716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7" name="Cross 301"/>
            <p:cNvSpPr/>
            <p:nvPr/>
          </p:nvSpPr>
          <p:spPr>
            <a:xfrm>
              <a:off x="457200" y="3016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8" name="Cross 303"/>
            <p:cNvSpPr/>
            <p:nvPr/>
          </p:nvSpPr>
          <p:spPr>
            <a:xfrm>
              <a:off x="685800" y="3048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89" name="Line 131"/>
            <p:cNvSpPr/>
            <p:nvPr/>
          </p:nvSpPr>
          <p:spPr>
            <a:xfrm flipH="1">
              <a:off x="863600" y="-1"/>
              <a:ext cx="228600" cy="28734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491" name="Straight Arrow Connector 312"/>
          <p:cNvSpPr/>
          <p:nvPr/>
        </p:nvSpPr>
        <p:spPr>
          <a:xfrm>
            <a:off x="2057399" y="4495800"/>
            <a:ext cx="381001" cy="1589"/>
          </a:xfrm>
          <a:prstGeom prst="line">
            <a:avLst/>
          </a:prstGeom>
          <a:ln w="12700">
            <a:solidFill>
              <a:srgbClr val="FF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22" name="Group 226"/>
          <p:cNvGrpSpPr/>
          <p:nvPr/>
        </p:nvGrpSpPr>
        <p:grpSpPr>
          <a:xfrm>
            <a:off x="7162800" y="5239207"/>
            <a:ext cx="1600200" cy="1009194"/>
            <a:chOff x="0" y="0"/>
            <a:chExt cx="1600200" cy="1009192"/>
          </a:xfrm>
        </p:grpSpPr>
        <p:sp>
          <p:nvSpPr>
            <p:cNvPr id="492" name="Cross 159"/>
            <p:cNvSpPr/>
            <p:nvPr/>
          </p:nvSpPr>
          <p:spPr>
            <a:xfrm>
              <a:off x="0" y="3233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3" name="Cross 160"/>
            <p:cNvSpPr/>
            <p:nvPr/>
          </p:nvSpPr>
          <p:spPr>
            <a:xfrm>
              <a:off x="0" y="5519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4" name="Cross 161"/>
            <p:cNvSpPr/>
            <p:nvPr/>
          </p:nvSpPr>
          <p:spPr>
            <a:xfrm>
              <a:off x="228600" y="3233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5" name="Cross 162"/>
            <p:cNvSpPr/>
            <p:nvPr/>
          </p:nvSpPr>
          <p:spPr>
            <a:xfrm>
              <a:off x="228600" y="5519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6" name="Cross 163"/>
            <p:cNvSpPr/>
            <p:nvPr/>
          </p:nvSpPr>
          <p:spPr>
            <a:xfrm>
              <a:off x="457200" y="5519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7" name="Cross 164"/>
            <p:cNvSpPr/>
            <p:nvPr/>
          </p:nvSpPr>
          <p:spPr>
            <a:xfrm>
              <a:off x="685800" y="5519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8" name="Cross 165"/>
            <p:cNvSpPr/>
            <p:nvPr/>
          </p:nvSpPr>
          <p:spPr>
            <a:xfrm>
              <a:off x="914400" y="5519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9" name="Cross 166"/>
            <p:cNvSpPr/>
            <p:nvPr/>
          </p:nvSpPr>
          <p:spPr>
            <a:xfrm>
              <a:off x="1143000" y="5519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0" name="Cross 167"/>
            <p:cNvSpPr/>
            <p:nvPr/>
          </p:nvSpPr>
          <p:spPr>
            <a:xfrm>
              <a:off x="0" y="7805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1" name="Cross 168"/>
            <p:cNvSpPr/>
            <p:nvPr/>
          </p:nvSpPr>
          <p:spPr>
            <a:xfrm>
              <a:off x="228600" y="7805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2" name="Cross 169"/>
            <p:cNvSpPr/>
            <p:nvPr/>
          </p:nvSpPr>
          <p:spPr>
            <a:xfrm>
              <a:off x="457200" y="7805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3" name="Cross 170"/>
            <p:cNvSpPr/>
            <p:nvPr/>
          </p:nvSpPr>
          <p:spPr>
            <a:xfrm>
              <a:off x="685800" y="7805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4" name="Cross 171"/>
            <p:cNvSpPr/>
            <p:nvPr/>
          </p:nvSpPr>
          <p:spPr>
            <a:xfrm>
              <a:off x="914400" y="7805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5" name="Cross 172"/>
            <p:cNvSpPr/>
            <p:nvPr/>
          </p:nvSpPr>
          <p:spPr>
            <a:xfrm>
              <a:off x="1143000" y="7805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6" name="Cross 173"/>
            <p:cNvSpPr/>
            <p:nvPr/>
          </p:nvSpPr>
          <p:spPr>
            <a:xfrm>
              <a:off x="1371600" y="5519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7" name="Cross 174"/>
            <p:cNvSpPr/>
            <p:nvPr/>
          </p:nvSpPr>
          <p:spPr>
            <a:xfrm>
              <a:off x="1371600" y="7805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8" name="Cross 177"/>
            <p:cNvSpPr/>
            <p:nvPr/>
          </p:nvSpPr>
          <p:spPr>
            <a:xfrm>
              <a:off x="0" y="1074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9" name="Cross 178"/>
            <p:cNvSpPr/>
            <p:nvPr/>
          </p:nvSpPr>
          <p:spPr>
            <a:xfrm>
              <a:off x="228600" y="107492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12" name="Group 186"/>
            <p:cNvGrpSpPr/>
            <p:nvPr/>
          </p:nvGrpSpPr>
          <p:grpSpPr>
            <a:xfrm>
              <a:off x="512703" y="249523"/>
              <a:ext cx="560507" cy="331891"/>
              <a:chOff x="0" y="0"/>
              <a:chExt cx="560506" cy="331890"/>
            </a:xfrm>
          </p:grpSpPr>
          <p:sp>
            <p:nvSpPr>
              <p:cNvPr id="510" name="Cross 187"/>
              <p:cNvSpPr/>
              <p:nvPr/>
            </p:nvSpPr>
            <p:spPr>
              <a:xfrm rot="2727578">
                <a:off x="47671" y="47262"/>
                <a:ext cx="228813" cy="229622"/>
              </a:xfrm>
              <a:prstGeom prst="plus">
                <a:avLst>
                  <a:gd name="adj" fmla="val 25000"/>
                </a:avLst>
              </a:prstGeom>
              <a:solidFill>
                <a:srgbClr val="969696"/>
              </a:solidFill>
              <a:ln w="127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1" name="Cross 188"/>
              <p:cNvSpPr/>
              <p:nvPr/>
            </p:nvSpPr>
            <p:spPr>
              <a:xfrm rot="2727578">
                <a:off x="284022" y="55006"/>
                <a:ext cx="228813" cy="229622"/>
              </a:xfrm>
              <a:prstGeom prst="plus">
                <a:avLst>
                  <a:gd name="adj" fmla="val 25000"/>
                </a:avLst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15" name="Group 189"/>
            <p:cNvGrpSpPr/>
            <p:nvPr/>
          </p:nvGrpSpPr>
          <p:grpSpPr>
            <a:xfrm>
              <a:off x="987913" y="258762"/>
              <a:ext cx="559413" cy="330874"/>
              <a:chOff x="0" y="0"/>
              <a:chExt cx="559412" cy="330873"/>
            </a:xfrm>
          </p:grpSpPr>
          <p:sp>
            <p:nvSpPr>
              <p:cNvPr id="513" name="Cross 190"/>
              <p:cNvSpPr/>
              <p:nvPr/>
            </p:nvSpPr>
            <p:spPr>
              <a:xfrm rot="2727578">
                <a:off x="47125" y="47491"/>
                <a:ext cx="228814" cy="228091"/>
              </a:xfrm>
              <a:prstGeom prst="plus">
                <a:avLst>
                  <a:gd name="adj" fmla="val 25000"/>
                </a:avLst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4" name="Cross 191"/>
              <p:cNvSpPr/>
              <p:nvPr/>
            </p:nvSpPr>
            <p:spPr>
              <a:xfrm rot="2727578">
                <a:off x="283473" y="55291"/>
                <a:ext cx="228814" cy="228091"/>
              </a:xfrm>
              <a:prstGeom prst="plus">
                <a:avLst>
                  <a:gd name="adj" fmla="val 25000"/>
                </a:avLst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18" name="Group 192"/>
            <p:cNvGrpSpPr/>
            <p:nvPr/>
          </p:nvGrpSpPr>
          <p:grpSpPr>
            <a:xfrm>
              <a:off x="519600" y="0"/>
              <a:ext cx="559413" cy="330874"/>
              <a:chOff x="0" y="0"/>
              <a:chExt cx="559411" cy="330873"/>
            </a:xfrm>
          </p:grpSpPr>
          <p:sp>
            <p:nvSpPr>
              <p:cNvPr id="516" name="Cross 193"/>
              <p:cNvSpPr/>
              <p:nvPr/>
            </p:nvSpPr>
            <p:spPr>
              <a:xfrm rot="2727578">
                <a:off x="47126" y="47490"/>
                <a:ext cx="228813" cy="228092"/>
              </a:xfrm>
              <a:prstGeom prst="plus">
                <a:avLst>
                  <a:gd name="adj" fmla="val 25000"/>
                </a:avLst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17" name="Cross 194"/>
              <p:cNvSpPr/>
              <p:nvPr/>
            </p:nvSpPr>
            <p:spPr>
              <a:xfrm rot="2727578">
                <a:off x="283473" y="55291"/>
                <a:ext cx="228813" cy="228092"/>
              </a:xfrm>
              <a:prstGeom prst="plus">
                <a:avLst>
                  <a:gd name="adj" fmla="val 25000"/>
                </a:avLst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521" name="Group 195"/>
            <p:cNvGrpSpPr/>
            <p:nvPr/>
          </p:nvGrpSpPr>
          <p:grpSpPr>
            <a:xfrm>
              <a:off x="992128" y="8223"/>
              <a:ext cx="560507" cy="331891"/>
              <a:chOff x="0" y="0"/>
              <a:chExt cx="560506" cy="331890"/>
            </a:xfrm>
          </p:grpSpPr>
          <p:sp>
            <p:nvSpPr>
              <p:cNvPr id="519" name="Cross 196"/>
              <p:cNvSpPr/>
              <p:nvPr/>
            </p:nvSpPr>
            <p:spPr>
              <a:xfrm rot="2727578">
                <a:off x="47671" y="47262"/>
                <a:ext cx="228813" cy="229622"/>
              </a:xfrm>
              <a:prstGeom prst="plus">
                <a:avLst>
                  <a:gd name="adj" fmla="val 25000"/>
                </a:avLst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20" name="Cross 197"/>
              <p:cNvSpPr/>
              <p:nvPr/>
            </p:nvSpPr>
            <p:spPr>
              <a:xfrm rot="2727578">
                <a:off x="284022" y="55006"/>
                <a:ext cx="228813" cy="229622"/>
              </a:xfrm>
              <a:prstGeom prst="plus">
                <a:avLst>
                  <a:gd name="adj" fmla="val 25000"/>
                </a:avLst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543" name="Group 227"/>
          <p:cNvGrpSpPr/>
          <p:nvPr/>
        </p:nvGrpSpPr>
        <p:grpSpPr>
          <a:xfrm>
            <a:off x="4800599" y="5249862"/>
            <a:ext cx="1600201" cy="993776"/>
            <a:chOff x="0" y="0"/>
            <a:chExt cx="1600200" cy="993775"/>
          </a:xfrm>
        </p:grpSpPr>
        <p:sp>
          <p:nvSpPr>
            <p:cNvPr id="523" name="Cross 141"/>
            <p:cNvSpPr/>
            <p:nvPr/>
          </p:nvSpPr>
          <p:spPr>
            <a:xfrm>
              <a:off x="-1" y="3079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4" name="Cross 142"/>
            <p:cNvSpPr/>
            <p:nvPr/>
          </p:nvSpPr>
          <p:spPr>
            <a:xfrm>
              <a:off x="-1" y="5365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5" name="Cross 143"/>
            <p:cNvSpPr/>
            <p:nvPr/>
          </p:nvSpPr>
          <p:spPr>
            <a:xfrm>
              <a:off x="228600" y="3079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6" name="Cross 144"/>
            <p:cNvSpPr/>
            <p:nvPr/>
          </p:nvSpPr>
          <p:spPr>
            <a:xfrm>
              <a:off x="2286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7" name="Cross 145"/>
            <p:cNvSpPr/>
            <p:nvPr/>
          </p:nvSpPr>
          <p:spPr>
            <a:xfrm>
              <a:off x="4572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8" name="Cross 146"/>
            <p:cNvSpPr/>
            <p:nvPr/>
          </p:nvSpPr>
          <p:spPr>
            <a:xfrm>
              <a:off x="6858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9" name="Cross 147"/>
            <p:cNvSpPr/>
            <p:nvPr/>
          </p:nvSpPr>
          <p:spPr>
            <a:xfrm>
              <a:off x="9144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0" name="Cross 148"/>
            <p:cNvSpPr/>
            <p:nvPr/>
          </p:nvSpPr>
          <p:spPr>
            <a:xfrm>
              <a:off x="11430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1" name="Cross 149"/>
            <p:cNvSpPr/>
            <p:nvPr/>
          </p:nvSpPr>
          <p:spPr>
            <a:xfrm>
              <a:off x="-1" y="7651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2" name="Cross 150"/>
            <p:cNvSpPr/>
            <p:nvPr/>
          </p:nvSpPr>
          <p:spPr>
            <a:xfrm>
              <a:off x="2286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3" name="Cross 151"/>
            <p:cNvSpPr/>
            <p:nvPr/>
          </p:nvSpPr>
          <p:spPr>
            <a:xfrm>
              <a:off x="4572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4" name="Cross 152"/>
            <p:cNvSpPr/>
            <p:nvPr/>
          </p:nvSpPr>
          <p:spPr>
            <a:xfrm>
              <a:off x="6858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5" name="Cross 153"/>
            <p:cNvSpPr/>
            <p:nvPr/>
          </p:nvSpPr>
          <p:spPr>
            <a:xfrm>
              <a:off x="9144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6" name="Cross 154"/>
            <p:cNvSpPr/>
            <p:nvPr/>
          </p:nvSpPr>
          <p:spPr>
            <a:xfrm>
              <a:off x="11430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7" name="Cross 155"/>
            <p:cNvSpPr/>
            <p:nvPr/>
          </p:nvSpPr>
          <p:spPr>
            <a:xfrm>
              <a:off x="13716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8" name="Cross 156"/>
            <p:cNvSpPr/>
            <p:nvPr/>
          </p:nvSpPr>
          <p:spPr>
            <a:xfrm>
              <a:off x="13716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41" name="Group 185"/>
            <p:cNvGrpSpPr/>
            <p:nvPr/>
          </p:nvGrpSpPr>
          <p:grpSpPr>
            <a:xfrm>
              <a:off x="516425" y="236994"/>
              <a:ext cx="559413" cy="330874"/>
              <a:chOff x="0" y="0"/>
              <a:chExt cx="559411" cy="330873"/>
            </a:xfrm>
          </p:grpSpPr>
          <p:sp>
            <p:nvSpPr>
              <p:cNvPr id="539" name="Cross 157"/>
              <p:cNvSpPr/>
              <p:nvPr/>
            </p:nvSpPr>
            <p:spPr>
              <a:xfrm rot="2727578">
                <a:off x="47126" y="47490"/>
                <a:ext cx="228813" cy="228092"/>
              </a:xfrm>
              <a:prstGeom prst="plus">
                <a:avLst>
                  <a:gd name="adj" fmla="val 25000"/>
                </a:avLst>
              </a:prstGeom>
              <a:solidFill>
                <a:srgbClr val="969696"/>
              </a:solidFill>
              <a:ln w="127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40" name="Cross 158"/>
              <p:cNvSpPr/>
              <p:nvPr/>
            </p:nvSpPr>
            <p:spPr>
              <a:xfrm rot="2727578">
                <a:off x="283473" y="55291"/>
                <a:ext cx="228813" cy="228092"/>
              </a:xfrm>
              <a:prstGeom prst="plus">
                <a:avLst>
                  <a:gd name="adj" fmla="val 25000"/>
                </a:avLst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42" name="Line 131"/>
            <p:cNvSpPr/>
            <p:nvPr/>
          </p:nvSpPr>
          <p:spPr>
            <a:xfrm flipH="1">
              <a:off x="1033462" y="-1"/>
              <a:ext cx="228601" cy="287338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44" name="Straight Arrow Connector 313"/>
          <p:cNvSpPr/>
          <p:nvPr/>
        </p:nvSpPr>
        <p:spPr>
          <a:xfrm>
            <a:off x="6629399" y="6018212"/>
            <a:ext cx="304801" cy="1588"/>
          </a:xfrm>
          <a:prstGeom prst="line">
            <a:avLst/>
          </a:prstGeom>
          <a:ln w="12700">
            <a:solidFill>
              <a:srgbClr val="FF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5" name="Rectangle 3"/>
          <p:cNvSpPr txBox="1"/>
          <p:nvPr/>
        </p:nvSpPr>
        <p:spPr>
          <a:xfrm>
            <a:off x="1752600" y="5486400"/>
            <a:ext cx="3048000" cy="785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Or something VERY different: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548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Key to dealing with this is exploitation of REVERSIBILITY</a:t>
            </a:r>
          </a:p>
        </p:txBody>
      </p:sp>
      <p:sp>
        <p:nvSpPr>
          <p:cNvPr id="549" name="Rectangle 3"/>
          <p:cNvSpPr txBox="1"/>
          <p:nvPr/>
        </p:nvSpPr>
        <p:spPr>
          <a:xfrm>
            <a:off x="304800" y="990600"/>
            <a:ext cx="8686800" cy="5270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Temperature driven vibrations and jumps continuously . . .	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ARRANGE AND REARRANGE: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ASSEMBLE AND DISASSEMBLE: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      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grpSp>
        <p:nvGrpSpPr>
          <p:cNvPr id="567" name="Group 135"/>
          <p:cNvGrpSpPr/>
          <p:nvPr/>
        </p:nvGrpSpPr>
        <p:grpSpPr>
          <a:xfrm>
            <a:off x="990600" y="2413578"/>
            <a:ext cx="1600200" cy="743960"/>
            <a:chOff x="0" y="0"/>
            <a:chExt cx="1600200" cy="743959"/>
          </a:xfrm>
        </p:grpSpPr>
        <p:sp>
          <p:nvSpPr>
            <p:cNvPr id="550" name="Cross 123"/>
            <p:cNvSpPr/>
            <p:nvPr/>
          </p:nvSpPr>
          <p:spPr>
            <a:xfrm>
              <a:off x="0" y="581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1" name="Cross 124"/>
            <p:cNvSpPr/>
            <p:nvPr/>
          </p:nvSpPr>
          <p:spPr>
            <a:xfrm>
              <a:off x="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2" name="Cross 125"/>
            <p:cNvSpPr/>
            <p:nvPr/>
          </p:nvSpPr>
          <p:spPr>
            <a:xfrm>
              <a:off x="228600" y="581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3" name="Cross 126"/>
            <p:cNvSpPr/>
            <p:nvPr/>
          </p:nvSpPr>
          <p:spPr>
            <a:xfrm>
              <a:off x="2286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4" name="Cross 127"/>
            <p:cNvSpPr/>
            <p:nvPr/>
          </p:nvSpPr>
          <p:spPr>
            <a:xfrm>
              <a:off x="4572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5" name="Cross 128"/>
            <p:cNvSpPr/>
            <p:nvPr/>
          </p:nvSpPr>
          <p:spPr>
            <a:xfrm>
              <a:off x="6858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6" name="Cross 129"/>
            <p:cNvSpPr/>
            <p:nvPr/>
          </p:nvSpPr>
          <p:spPr>
            <a:xfrm>
              <a:off x="9144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7" name="Cross 130"/>
            <p:cNvSpPr/>
            <p:nvPr/>
          </p:nvSpPr>
          <p:spPr>
            <a:xfrm>
              <a:off x="11430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8" name="Cross 131"/>
            <p:cNvSpPr/>
            <p:nvPr/>
          </p:nvSpPr>
          <p:spPr>
            <a:xfrm>
              <a:off x="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9" name="Cross 132"/>
            <p:cNvSpPr/>
            <p:nvPr/>
          </p:nvSpPr>
          <p:spPr>
            <a:xfrm>
              <a:off x="2286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0" name="Cross 133"/>
            <p:cNvSpPr/>
            <p:nvPr/>
          </p:nvSpPr>
          <p:spPr>
            <a:xfrm>
              <a:off x="4572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1" name="Cross 134"/>
            <p:cNvSpPr/>
            <p:nvPr/>
          </p:nvSpPr>
          <p:spPr>
            <a:xfrm>
              <a:off x="6858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2" name="Cross 135"/>
            <p:cNvSpPr/>
            <p:nvPr/>
          </p:nvSpPr>
          <p:spPr>
            <a:xfrm>
              <a:off x="9144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3" name="Cross 136"/>
            <p:cNvSpPr/>
            <p:nvPr/>
          </p:nvSpPr>
          <p:spPr>
            <a:xfrm>
              <a:off x="11430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4" name="Cross 137"/>
            <p:cNvSpPr/>
            <p:nvPr/>
          </p:nvSpPr>
          <p:spPr>
            <a:xfrm>
              <a:off x="13716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5" name="Cross 138"/>
            <p:cNvSpPr/>
            <p:nvPr/>
          </p:nvSpPr>
          <p:spPr>
            <a:xfrm>
              <a:off x="13716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6" name="Cross 140"/>
            <p:cNvSpPr/>
            <p:nvPr/>
          </p:nvSpPr>
          <p:spPr>
            <a:xfrm rot="2491333">
              <a:off x="795270" y="47046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89" name="Group 136"/>
          <p:cNvGrpSpPr/>
          <p:nvPr/>
        </p:nvGrpSpPr>
        <p:grpSpPr>
          <a:xfrm>
            <a:off x="3810000" y="2192308"/>
            <a:ext cx="1600200" cy="974756"/>
            <a:chOff x="0" y="0"/>
            <a:chExt cx="1600200" cy="974754"/>
          </a:xfrm>
        </p:grpSpPr>
        <p:sp>
          <p:nvSpPr>
            <p:cNvPr id="568" name="Cross 192"/>
            <p:cNvSpPr/>
            <p:nvPr/>
          </p:nvSpPr>
          <p:spPr>
            <a:xfrm>
              <a:off x="0" y="288953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9" name="Cross 195"/>
            <p:cNvSpPr/>
            <p:nvPr/>
          </p:nvSpPr>
          <p:spPr>
            <a:xfrm>
              <a:off x="0" y="517553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0" name="Cross 198"/>
            <p:cNvSpPr/>
            <p:nvPr/>
          </p:nvSpPr>
          <p:spPr>
            <a:xfrm>
              <a:off x="228600" y="288953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1" name="Cross 200"/>
            <p:cNvSpPr/>
            <p:nvPr/>
          </p:nvSpPr>
          <p:spPr>
            <a:xfrm>
              <a:off x="228600" y="517553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2" name="Cross 261"/>
            <p:cNvSpPr/>
            <p:nvPr/>
          </p:nvSpPr>
          <p:spPr>
            <a:xfrm>
              <a:off x="457200" y="517553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3" name="Cross 262"/>
            <p:cNvSpPr/>
            <p:nvPr/>
          </p:nvSpPr>
          <p:spPr>
            <a:xfrm>
              <a:off x="685800" y="517553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4" name="Cross 263"/>
            <p:cNvSpPr/>
            <p:nvPr/>
          </p:nvSpPr>
          <p:spPr>
            <a:xfrm>
              <a:off x="914400" y="517553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5" name="Cross 272"/>
            <p:cNvSpPr/>
            <p:nvPr/>
          </p:nvSpPr>
          <p:spPr>
            <a:xfrm>
              <a:off x="1143000" y="517553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6" name="Cross 273"/>
            <p:cNvSpPr/>
            <p:nvPr/>
          </p:nvSpPr>
          <p:spPr>
            <a:xfrm>
              <a:off x="0" y="746153"/>
              <a:ext cx="228600" cy="22860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7" name="Cross 274"/>
            <p:cNvSpPr/>
            <p:nvPr/>
          </p:nvSpPr>
          <p:spPr>
            <a:xfrm>
              <a:off x="228600" y="746153"/>
              <a:ext cx="228600" cy="22860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8" name="Cross 275"/>
            <p:cNvSpPr/>
            <p:nvPr/>
          </p:nvSpPr>
          <p:spPr>
            <a:xfrm>
              <a:off x="457200" y="746153"/>
              <a:ext cx="228600" cy="22860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9" name="Cross 276"/>
            <p:cNvSpPr/>
            <p:nvPr/>
          </p:nvSpPr>
          <p:spPr>
            <a:xfrm>
              <a:off x="685800" y="746153"/>
              <a:ext cx="228600" cy="22860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0" name="Cross 277"/>
            <p:cNvSpPr/>
            <p:nvPr/>
          </p:nvSpPr>
          <p:spPr>
            <a:xfrm>
              <a:off x="914400" y="746153"/>
              <a:ext cx="228600" cy="22860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1" name="Cross 278"/>
            <p:cNvSpPr/>
            <p:nvPr/>
          </p:nvSpPr>
          <p:spPr>
            <a:xfrm>
              <a:off x="1143000" y="746153"/>
              <a:ext cx="228600" cy="22860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2" name="Cross 279"/>
            <p:cNvSpPr/>
            <p:nvPr/>
          </p:nvSpPr>
          <p:spPr>
            <a:xfrm>
              <a:off x="1371600" y="517553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3" name="Cross 280"/>
            <p:cNvSpPr/>
            <p:nvPr/>
          </p:nvSpPr>
          <p:spPr>
            <a:xfrm>
              <a:off x="1371600" y="746153"/>
              <a:ext cx="228600" cy="22860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4" name="Cross 282"/>
            <p:cNvSpPr/>
            <p:nvPr/>
          </p:nvSpPr>
          <p:spPr>
            <a:xfrm>
              <a:off x="683828" y="255616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588" name="Curved Down Arrow 283"/>
            <p:cNvGrpSpPr/>
            <p:nvPr/>
          </p:nvGrpSpPr>
          <p:grpSpPr>
            <a:xfrm>
              <a:off x="791102" y="0"/>
              <a:ext cx="377298" cy="420219"/>
              <a:chOff x="0" y="0"/>
              <a:chExt cx="377296" cy="420218"/>
            </a:xfrm>
          </p:grpSpPr>
          <p:sp>
            <p:nvSpPr>
              <p:cNvPr id="585" name="Shape"/>
              <p:cNvSpPr/>
              <p:nvPr/>
            </p:nvSpPr>
            <p:spPr>
              <a:xfrm rot="3175521" flipH="1">
                <a:off x="-8723" y="122796"/>
                <a:ext cx="394742" cy="174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96" y="21600"/>
                    </a:moveTo>
                    <a:lnTo>
                      <a:pt x="16810" y="16200"/>
                    </a:lnTo>
                    <a:lnTo>
                      <a:pt x="18008" y="16200"/>
                    </a:lnTo>
                    <a:lnTo>
                      <a:pt x="18008" y="16200"/>
                    </a:lnTo>
                    <a:cubicBezTo>
                      <a:pt x="16965" y="6663"/>
                      <a:pt x="13322" y="0"/>
                      <a:pt x="9149" y="0"/>
                    </a:cubicBezTo>
                    <a:lnTo>
                      <a:pt x="11543" y="0"/>
                    </a:lnTo>
                    <a:cubicBezTo>
                      <a:pt x="15715" y="0"/>
                      <a:pt x="19359" y="6663"/>
                      <a:pt x="20402" y="16200"/>
                    </a:cubicBezTo>
                    <a:lnTo>
                      <a:pt x="21600" y="16200"/>
                    </a:lnTo>
                    <a:close/>
                    <a:moveTo>
                      <a:pt x="10346" y="186"/>
                    </a:moveTo>
                    <a:cubicBezTo>
                      <a:pt x="5795" y="1603"/>
                      <a:pt x="2394" y="10763"/>
                      <a:pt x="2394" y="21600"/>
                    </a:cubicBezTo>
                    <a:lnTo>
                      <a:pt x="0" y="21600"/>
                    </a:lnTo>
                    <a:cubicBezTo>
                      <a:pt x="0" y="9671"/>
                      <a:pt x="4096" y="0"/>
                      <a:pt x="9149" y="0"/>
                    </a:cubicBezTo>
                    <a:cubicBezTo>
                      <a:pt x="9550" y="0"/>
                      <a:pt x="9950" y="62"/>
                      <a:pt x="10346" y="186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586" name="Shape"/>
              <p:cNvSpPr/>
              <p:nvPr/>
            </p:nvSpPr>
            <p:spPr>
              <a:xfrm rot="3175521" flipH="1">
                <a:off x="156100" y="204839"/>
                <a:ext cx="189081" cy="17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6"/>
                    </a:moveTo>
                    <a:cubicBezTo>
                      <a:pt x="12099" y="1603"/>
                      <a:pt x="4998" y="10763"/>
                      <a:pt x="4998" y="21600"/>
                    </a:cubicBezTo>
                    <a:lnTo>
                      <a:pt x="0" y="21600"/>
                    </a:lnTo>
                    <a:cubicBezTo>
                      <a:pt x="0" y="9671"/>
                      <a:pt x="8552" y="0"/>
                      <a:pt x="19101" y="0"/>
                    </a:cubicBezTo>
                    <a:cubicBezTo>
                      <a:pt x="19937" y="0"/>
                      <a:pt x="20772" y="62"/>
                      <a:pt x="21600" y="18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587" name="Line"/>
              <p:cNvSpPr/>
              <p:nvPr/>
            </p:nvSpPr>
            <p:spPr>
              <a:xfrm rot="3175521" flipH="1">
                <a:off x="-8723" y="122796"/>
                <a:ext cx="394742" cy="174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46" y="186"/>
                    </a:moveTo>
                    <a:cubicBezTo>
                      <a:pt x="5795" y="1603"/>
                      <a:pt x="2394" y="10763"/>
                      <a:pt x="2394" y="21600"/>
                    </a:cubicBezTo>
                    <a:lnTo>
                      <a:pt x="0" y="21600"/>
                    </a:lnTo>
                    <a:cubicBezTo>
                      <a:pt x="0" y="9671"/>
                      <a:pt x="4096" y="0"/>
                      <a:pt x="9149" y="0"/>
                    </a:cubicBezTo>
                    <a:lnTo>
                      <a:pt x="11543" y="0"/>
                    </a:lnTo>
                    <a:cubicBezTo>
                      <a:pt x="15715" y="0"/>
                      <a:pt x="19359" y="6663"/>
                      <a:pt x="20402" y="16200"/>
                    </a:cubicBezTo>
                    <a:lnTo>
                      <a:pt x="21600" y="16200"/>
                    </a:lnTo>
                    <a:lnTo>
                      <a:pt x="19496" y="21600"/>
                    </a:lnTo>
                    <a:lnTo>
                      <a:pt x="16810" y="16200"/>
                    </a:lnTo>
                    <a:lnTo>
                      <a:pt x="18008" y="16200"/>
                    </a:lnTo>
                    <a:lnTo>
                      <a:pt x="18008" y="16200"/>
                    </a:lnTo>
                    <a:cubicBezTo>
                      <a:pt x="16965" y="6663"/>
                      <a:pt x="13322" y="0"/>
                      <a:pt x="9149" y="0"/>
                    </a:cubicBezTo>
                  </a:path>
                </a:pathLst>
              </a:custGeom>
              <a:noFill/>
              <a:ln w="127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608" name="Group 161"/>
          <p:cNvGrpSpPr/>
          <p:nvPr/>
        </p:nvGrpSpPr>
        <p:grpSpPr>
          <a:xfrm>
            <a:off x="380999" y="4757737"/>
            <a:ext cx="1600201" cy="993776"/>
            <a:chOff x="0" y="0"/>
            <a:chExt cx="1600200" cy="993775"/>
          </a:xfrm>
        </p:grpSpPr>
        <p:sp>
          <p:nvSpPr>
            <p:cNvPr id="590" name="Cross 141"/>
            <p:cNvSpPr/>
            <p:nvPr/>
          </p:nvSpPr>
          <p:spPr>
            <a:xfrm>
              <a:off x="-1" y="3079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1" name="Cross 142"/>
            <p:cNvSpPr/>
            <p:nvPr/>
          </p:nvSpPr>
          <p:spPr>
            <a:xfrm>
              <a:off x="-1" y="5365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2" name="Cross 143"/>
            <p:cNvSpPr/>
            <p:nvPr/>
          </p:nvSpPr>
          <p:spPr>
            <a:xfrm>
              <a:off x="228600" y="3079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3" name="Cross 144"/>
            <p:cNvSpPr/>
            <p:nvPr/>
          </p:nvSpPr>
          <p:spPr>
            <a:xfrm>
              <a:off x="2286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4" name="Cross 145"/>
            <p:cNvSpPr/>
            <p:nvPr/>
          </p:nvSpPr>
          <p:spPr>
            <a:xfrm>
              <a:off x="4572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5" name="Cross 146"/>
            <p:cNvSpPr/>
            <p:nvPr/>
          </p:nvSpPr>
          <p:spPr>
            <a:xfrm>
              <a:off x="6858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6" name="Cross 147"/>
            <p:cNvSpPr/>
            <p:nvPr/>
          </p:nvSpPr>
          <p:spPr>
            <a:xfrm>
              <a:off x="9144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7" name="Cross 148"/>
            <p:cNvSpPr/>
            <p:nvPr/>
          </p:nvSpPr>
          <p:spPr>
            <a:xfrm>
              <a:off x="11430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8" name="Cross 149"/>
            <p:cNvSpPr/>
            <p:nvPr/>
          </p:nvSpPr>
          <p:spPr>
            <a:xfrm>
              <a:off x="-1" y="7651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9" name="Cross 150"/>
            <p:cNvSpPr/>
            <p:nvPr/>
          </p:nvSpPr>
          <p:spPr>
            <a:xfrm>
              <a:off x="2286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0" name="Cross 151"/>
            <p:cNvSpPr/>
            <p:nvPr/>
          </p:nvSpPr>
          <p:spPr>
            <a:xfrm>
              <a:off x="4572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1" name="Cross 152"/>
            <p:cNvSpPr/>
            <p:nvPr/>
          </p:nvSpPr>
          <p:spPr>
            <a:xfrm>
              <a:off x="6858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2" name="Cross 153"/>
            <p:cNvSpPr/>
            <p:nvPr/>
          </p:nvSpPr>
          <p:spPr>
            <a:xfrm>
              <a:off x="9144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3" name="Cross 154"/>
            <p:cNvSpPr/>
            <p:nvPr/>
          </p:nvSpPr>
          <p:spPr>
            <a:xfrm>
              <a:off x="11430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4" name="Cross 155"/>
            <p:cNvSpPr/>
            <p:nvPr/>
          </p:nvSpPr>
          <p:spPr>
            <a:xfrm>
              <a:off x="1371600" y="5365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5" name="Cross 156"/>
            <p:cNvSpPr/>
            <p:nvPr/>
          </p:nvSpPr>
          <p:spPr>
            <a:xfrm>
              <a:off x="1371600" y="7651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6" name="Cross 158"/>
            <p:cNvSpPr/>
            <p:nvPr/>
          </p:nvSpPr>
          <p:spPr>
            <a:xfrm rot="2727578">
              <a:off x="799898" y="292286"/>
              <a:ext cx="228813" cy="22809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7" name="Line 131"/>
            <p:cNvSpPr/>
            <p:nvPr/>
          </p:nvSpPr>
          <p:spPr>
            <a:xfrm flipH="1">
              <a:off x="1033462" y="-1"/>
              <a:ext cx="228601" cy="287338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27" name="Group 182"/>
          <p:cNvGrpSpPr/>
          <p:nvPr/>
        </p:nvGrpSpPr>
        <p:grpSpPr>
          <a:xfrm>
            <a:off x="5029199" y="4781549"/>
            <a:ext cx="1600201" cy="987426"/>
            <a:chOff x="0" y="0"/>
            <a:chExt cx="1600200" cy="987425"/>
          </a:xfrm>
        </p:grpSpPr>
        <p:sp>
          <p:nvSpPr>
            <p:cNvPr id="609" name="Cross 285"/>
            <p:cNvSpPr/>
            <p:nvPr/>
          </p:nvSpPr>
          <p:spPr>
            <a:xfrm>
              <a:off x="-1" y="30162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0" name="Cross 286"/>
            <p:cNvSpPr/>
            <p:nvPr/>
          </p:nvSpPr>
          <p:spPr>
            <a:xfrm>
              <a:off x="-1" y="53022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1" name="Cross 287"/>
            <p:cNvSpPr/>
            <p:nvPr/>
          </p:nvSpPr>
          <p:spPr>
            <a:xfrm>
              <a:off x="228600" y="3016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2" name="Cross 288"/>
            <p:cNvSpPr/>
            <p:nvPr/>
          </p:nvSpPr>
          <p:spPr>
            <a:xfrm>
              <a:off x="2286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3" name="Cross 289"/>
            <p:cNvSpPr/>
            <p:nvPr/>
          </p:nvSpPr>
          <p:spPr>
            <a:xfrm>
              <a:off x="4572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4" name="Cross 290"/>
            <p:cNvSpPr/>
            <p:nvPr/>
          </p:nvSpPr>
          <p:spPr>
            <a:xfrm>
              <a:off x="6858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5" name="Cross 291"/>
            <p:cNvSpPr/>
            <p:nvPr/>
          </p:nvSpPr>
          <p:spPr>
            <a:xfrm>
              <a:off x="9144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6" name="Cross 292"/>
            <p:cNvSpPr/>
            <p:nvPr/>
          </p:nvSpPr>
          <p:spPr>
            <a:xfrm>
              <a:off x="11430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7" name="Cross 293"/>
            <p:cNvSpPr/>
            <p:nvPr/>
          </p:nvSpPr>
          <p:spPr>
            <a:xfrm>
              <a:off x="-1" y="75882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8" name="Cross 294"/>
            <p:cNvSpPr/>
            <p:nvPr/>
          </p:nvSpPr>
          <p:spPr>
            <a:xfrm>
              <a:off x="2286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9" name="Cross 295"/>
            <p:cNvSpPr/>
            <p:nvPr/>
          </p:nvSpPr>
          <p:spPr>
            <a:xfrm>
              <a:off x="4572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0" name="Cross 296"/>
            <p:cNvSpPr/>
            <p:nvPr/>
          </p:nvSpPr>
          <p:spPr>
            <a:xfrm>
              <a:off x="6858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1" name="Cross 297"/>
            <p:cNvSpPr/>
            <p:nvPr/>
          </p:nvSpPr>
          <p:spPr>
            <a:xfrm>
              <a:off x="9144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2" name="Cross 298"/>
            <p:cNvSpPr/>
            <p:nvPr/>
          </p:nvSpPr>
          <p:spPr>
            <a:xfrm>
              <a:off x="11430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3" name="Cross 299"/>
            <p:cNvSpPr/>
            <p:nvPr/>
          </p:nvSpPr>
          <p:spPr>
            <a:xfrm>
              <a:off x="1371600" y="5302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4" name="Cross 300"/>
            <p:cNvSpPr/>
            <p:nvPr/>
          </p:nvSpPr>
          <p:spPr>
            <a:xfrm>
              <a:off x="1371600" y="75882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5" name="Cross 303"/>
            <p:cNvSpPr/>
            <p:nvPr/>
          </p:nvSpPr>
          <p:spPr>
            <a:xfrm>
              <a:off x="685800" y="3048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6" name="Line 131"/>
            <p:cNvSpPr/>
            <p:nvPr/>
          </p:nvSpPr>
          <p:spPr>
            <a:xfrm flipH="1">
              <a:off x="863600" y="-1"/>
              <a:ext cx="228600" cy="28734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28" name="Straight Arrow Connector 132"/>
          <p:cNvSpPr/>
          <p:nvPr/>
        </p:nvSpPr>
        <p:spPr>
          <a:xfrm>
            <a:off x="2819400" y="2927349"/>
            <a:ext cx="762001" cy="1590"/>
          </a:xfrm>
          <a:prstGeom prst="line">
            <a:avLst/>
          </a:prstGeom>
          <a:ln w="12700">
            <a:solidFill>
              <a:srgbClr val="FFFFFF"/>
            </a:solidFill>
            <a:prstDash val="dash"/>
            <a:headEnd type="triangle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9" name="Straight Arrow Connector 133"/>
          <p:cNvSpPr/>
          <p:nvPr/>
        </p:nvSpPr>
        <p:spPr>
          <a:xfrm>
            <a:off x="5638800" y="2928938"/>
            <a:ext cx="762001" cy="1588"/>
          </a:xfrm>
          <a:prstGeom prst="line">
            <a:avLst/>
          </a:prstGeom>
          <a:ln w="12700">
            <a:solidFill>
              <a:srgbClr val="FFFFFF"/>
            </a:solidFill>
            <a:prstDash val="dash"/>
            <a:headEnd type="triangle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51" name="Group 137"/>
          <p:cNvGrpSpPr/>
          <p:nvPr/>
        </p:nvGrpSpPr>
        <p:grpSpPr>
          <a:xfrm>
            <a:off x="6629400" y="2177447"/>
            <a:ext cx="1600200" cy="962629"/>
            <a:chOff x="0" y="0"/>
            <a:chExt cx="1600200" cy="962627"/>
          </a:xfrm>
        </p:grpSpPr>
        <p:sp>
          <p:nvSpPr>
            <p:cNvPr id="630" name="Cross 123"/>
            <p:cNvSpPr/>
            <p:nvPr/>
          </p:nvSpPr>
          <p:spPr>
            <a:xfrm>
              <a:off x="0" y="276656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1" name="Cross 124"/>
            <p:cNvSpPr/>
            <p:nvPr/>
          </p:nvSpPr>
          <p:spPr>
            <a:xfrm>
              <a:off x="0" y="505313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2" name="Cross 125"/>
            <p:cNvSpPr/>
            <p:nvPr/>
          </p:nvSpPr>
          <p:spPr>
            <a:xfrm>
              <a:off x="228600" y="276656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3" name="Cross 126"/>
            <p:cNvSpPr/>
            <p:nvPr/>
          </p:nvSpPr>
          <p:spPr>
            <a:xfrm>
              <a:off x="228600" y="505313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4" name="Cross 127"/>
            <p:cNvSpPr/>
            <p:nvPr/>
          </p:nvSpPr>
          <p:spPr>
            <a:xfrm>
              <a:off x="457200" y="505313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5" name="Cross 128"/>
            <p:cNvSpPr/>
            <p:nvPr/>
          </p:nvSpPr>
          <p:spPr>
            <a:xfrm>
              <a:off x="685800" y="505313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6" name="Cross 129"/>
            <p:cNvSpPr/>
            <p:nvPr/>
          </p:nvSpPr>
          <p:spPr>
            <a:xfrm>
              <a:off x="914400" y="505313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7" name="Cross 130"/>
            <p:cNvSpPr/>
            <p:nvPr/>
          </p:nvSpPr>
          <p:spPr>
            <a:xfrm>
              <a:off x="1143000" y="505313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8" name="Cross 131"/>
            <p:cNvSpPr/>
            <p:nvPr/>
          </p:nvSpPr>
          <p:spPr>
            <a:xfrm>
              <a:off x="0" y="733970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9" name="Cross 132"/>
            <p:cNvSpPr/>
            <p:nvPr/>
          </p:nvSpPr>
          <p:spPr>
            <a:xfrm>
              <a:off x="228600" y="733970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0" name="Cross 133"/>
            <p:cNvSpPr/>
            <p:nvPr/>
          </p:nvSpPr>
          <p:spPr>
            <a:xfrm>
              <a:off x="457200" y="733970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1" name="Cross 134"/>
            <p:cNvSpPr/>
            <p:nvPr/>
          </p:nvSpPr>
          <p:spPr>
            <a:xfrm>
              <a:off x="685800" y="733970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2" name="Cross 135"/>
            <p:cNvSpPr/>
            <p:nvPr/>
          </p:nvSpPr>
          <p:spPr>
            <a:xfrm>
              <a:off x="914400" y="733970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3" name="Cross 136"/>
            <p:cNvSpPr/>
            <p:nvPr/>
          </p:nvSpPr>
          <p:spPr>
            <a:xfrm>
              <a:off x="1143000" y="733970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4" name="Cross 137"/>
            <p:cNvSpPr/>
            <p:nvPr/>
          </p:nvSpPr>
          <p:spPr>
            <a:xfrm>
              <a:off x="1371600" y="505313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5" name="Cross 138"/>
            <p:cNvSpPr/>
            <p:nvPr/>
          </p:nvSpPr>
          <p:spPr>
            <a:xfrm>
              <a:off x="1371600" y="733970"/>
              <a:ext cx="228600" cy="228658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6" name="Cross 140"/>
            <p:cNvSpPr/>
            <p:nvPr/>
          </p:nvSpPr>
          <p:spPr>
            <a:xfrm rot="2491333">
              <a:off x="795270" y="265541"/>
              <a:ext cx="228601" cy="22865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50" name="Curved Down Arrow 283"/>
            <p:cNvGrpSpPr/>
            <p:nvPr/>
          </p:nvGrpSpPr>
          <p:grpSpPr>
            <a:xfrm>
              <a:off x="878915" y="-1"/>
              <a:ext cx="388945" cy="445580"/>
              <a:chOff x="0" y="0"/>
              <a:chExt cx="388943" cy="445578"/>
            </a:xfrm>
          </p:grpSpPr>
          <p:sp>
            <p:nvSpPr>
              <p:cNvPr id="647" name="Shape"/>
              <p:cNvSpPr/>
              <p:nvPr/>
            </p:nvSpPr>
            <p:spPr>
              <a:xfrm rot="3175521">
                <a:off x="-27086" y="146453"/>
                <a:ext cx="443116" cy="15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38" y="21600"/>
                    </a:moveTo>
                    <a:lnTo>
                      <a:pt x="17869" y="16200"/>
                    </a:lnTo>
                    <a:lnTo>
                      <a:pt x="18802" y="16200"/>
                    </a:lnTo>
                    <a:lnTo>
                      <a:pt x="18802" y="16200"/>
                    </a:lnTo>
                    <a:cubicBezTo>
                      <a:pt x="17713" y="6663"/>
                      <a:pt x="13909" y="0"/>
                      <a:pt x="9553" y="0"/>
                    </a:cubicBezTo>
                    <a:lnTo>
                      <a:pt x="11418" y="0"/>
                    </a:lnTo>
                    <a:cubicBezTo>
                      <a:pt x="15774" y="0"/>
                      <a:pt x="19578" y="6663"/>
                      <a:pt x="20667" y="16200"/>
                    </a:cubicBezTo>
                    <a:lnTo>
                      <a:pt x="21600" y="16200"/>
                    </a:lnTo>
                    <a:close/>
                    <a:moveTo>
                      <a:pt x="10485" y="103"/>
                    </a:moveTo>
                    <a:lnTo>
                      <a:pt x="10485" y="103"/>
                    </a:lnTo>
                    <a:cubicBezTo>
                      <a:pt x="5594" y="1188"/>
                      <a:pt x="1865" y="10487"/>
                      <a:pt x="1865" y="21600"/>
                    </a:cubicBezTo>
                    <a:lnTo>
                      <a:pt x="0" y="21600"/>
                    </a:lnTo>
                    <a:cubicBezTo>
                      <a:pt x="0" y="9671"/>
                      <a:pt x="4277" y="0"/>
                      <a:pt x="9553" y="0"/>
                    </a:cubicBezTo>
                    <a:cubicBezTo>
                      <a:pt x="9864" y="0"/>
                      <a:pt x="10175" y="34"/>
                      <a:pt x="10485" y="103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648" name="Shape"/>
              <p:cNvSpPr/>
              <p:nvPr/>
            </p:nvSpPr>
            <p:spPr>
              <a:xfrm rot="3175521">
                <a:off x="18191" y="55493"/>
                <a:ext cx="215103" cy="15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"/>
                    </a:moveTo>
                    <a:lnTo>
                      <a:pt x="21600" y="103"/>
                    </a:lnTo>
                    <a:cubicBezTo>
                      <a:pt x="11524" y="1188"/>
                      <a:pt x="3843" y="10487"/>
                      <a:pt x="3843" y="21600"/>
                    </a:cubicBezTo>
                    <a:lnTo>
                      <a:pt x="0" y="21600"/>
                    </a:lnTo>
                    <a:cubicBezTo>
                      <a:pt x="0" y="9671"/>
                      <a:pt x="8810" y="0"/>
                      <a:pt x="19679" y="0"/>
                    </a:cubicBezTo>
                    <a:cubicBezTo>
                      <a:pt x="20320" y="0"/>
                      <a:pt x="20961" y="34"/>
                      <a:pt x="21600" y="10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649" name="Line"/>
              <p:cNvSpPr/>
              <p:nvPr/>
            </p:nvSpPr>
            <p:spPr>
              <a:xfrm rot="3175521">
                <a:off x="-27086" y="146453"/>
                <a:ext cx="443116" cy="152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85" y="103"/>
                    </a:moveTo>
                    <a:lnTo>
                      <a:pt x="10485" y="103"/>
                    </a:lnTo>
                    <a:cubicBezTo>
                      <a:pt x="5594" y="1188"/>
                      <a:pt x="1865" y="10487"/>
                      <a:pt x="1865" y="21600"/>
                    </a:cubicBezTo>
                    <a:lnTo>
                      <a:pt x="0" y="21600"/>
                    </a:lnTo>
                    <a:cubicBezTo>
                      <a:pt x="0" y="9671"/>
                      <a:pt x="4277" y="0"/>
                      <a:pt x="9553" y="0"/>
                    </a:cubicBezTo>
                    <a:lnTo>
                      <a:pt x="11418" y="0"/>
                    </a:lnTo>
                    <a:cubicBezTo>
                      <a:pt x="15774" y="0"/>
                      <a:pt x="19578" y="6663"/>
                      <a:pt x="20667" y="16200"/>
                    </a:cubicBezTo>
                    <a:lnTo>
                      <a:pt x="21600" y="16200"/>
                    </a:lnTo>
                    <a:lnTo>
                      <a:pt x="20038" y="21600"/>
                    </a:lnTo>
                    <a:lnTo>
                      <a:pt x="17869" y="16200"/>
                    </a:lnTo>
                    <a:lnTo>
                      <a:pt x="18802" y="16200"/>
                    </a:lnTo>
                    <a:lnTo>
                      <a:pt x="18802" y="16200"/>
                    </a:lnTo>
                    <a:cubicBezTo>
                      <a:pt x="17713" y="6663"/>
                      <a:pt x="13909" y="0"/>
                      <a:pt x="9553" y="0"/>
                    </a:cubicBezTo>
                  </a:path>
                </a:pathLst>
              </a:custGeom>
              <a:noFill/>
              <a:ln w="127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670" name="Group 160"/>
          <p:cNvGrpSpPr/>
          <p:nvPr/>
        </p:nvGrpSpPr>
        <p:grpSpPr>
          <a:xfrm>
            <a:off x="2590800" y="4607427"/>
            <a:ext cx="1600200" cy="1161548"/>
            <a:chOff x="0" y="0"/>
            <a:chExt cx="1600200" cy="1161547"/>
          </a:xfrm>
        </p:grpSpPr>
        <p:sp>
          <p:nvSpPr>
            <p:cNvPr id="652" name="Cross 141"/>
            <p:cNvSpPr/>
            <p:nvPr/>
          </p:nvSpPr>
          <p:spPr>
            <a:xfrm>
              <a:off x="0" y="475573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3" name="Cross 142"/>
            <p:cNvSpPr/>
            <p:nvPr/>
          </p:nvSpPr>
          <p:spPr>
            <a:xfrm>
              <a:off x="0" y="704231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4" name="Cross 143"/>
            <p:cNvSpPr/>
            <p:nvPr/>
          </p:nvSpPr>
          <p:spPr>
            <a:xfrm>
              <a:off x="228600" y="475573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5" name="Cross 144"/>
            <p:cNvSpPr/>
            <p:nvPr/>
          </p:nvSpPr>
          <p:spPr>
            <a:xfrm>
              <a:off x="228600" y="704231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6" name="Cross 145"/>
            <p:cNvSpPr/>
            <p:nvPr/>
          </p:nvSpPr>
          <p:spPr>
            <a:xfrm>
              <a:off x="457200" y="704231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7" name="Cross 146"/>
            <p:cNvSpPr/>
            <p:nvPr/>
          </p:nvSpPr>
          <p:spPr>
            <a:xfrm>
              <a:off x="685800" y="704231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8" name="Cross 147"/>
            <p:cNvSpPr/>
            <p:nvPr/>
          </p:nvSpPr>
          <p:spPr>
            <a:xfrm>
              <a:off x="914400" y="704231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9" name="Cross 148"/>
            <p:cNvSpPr/>
            <p:nvPr/>
          </p:nvSpPr>
          <p:spPr>
            <a:xfrm>
              <a:off x="1143000" y="704231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0" name="Cross 149"/>
            <p:cNvSpPr/>
            <p:nvPr/>
          </p:nvSpPr>
          <p:spPr>
            <a:xfrm>
              <a:off x="0" y="932889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1" name="Cross 150"/>
            <p:cNvSpPr/>
            <p:nvPr/>
          </p:nvSpPr>
          <p:spPr>
            <a:xfrm>
              <a:off x="228600" y="932889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2" name="Cross 151"/>
            <p:cNvSpPr/>
            <p:nvPr/>
          </p:nvSpPr>
          <p:spPr>
            <a:xfrm>
              <a:off x="457200" y="932889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3" name="Cross 152"/>
            <p:cNvSpPr/>
            <p:nvPr/>
          </p:nvSpPr>
          <p:spPr>
            <a:xfrm>
              <a:off x="685800" y="932889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4" name="Cross 153"/>
            <p:cNvSpPr/>
            <p:nvPr/>
          </p:nvSpPr>
          <p:spPr>
            <a:xfrm>
              <a:off x="914400" y="932889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5" name="Cross 154"/>
            <p:cNvSpPr/>
            <p:nvPr/>
          </p:nvSpPr>
          <p:spPr>
            <a:xfrm>
              <a:off x="1143000" y="932889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6" name="Cross 155"/>
            <p:cNvSpPr/>
            <p:nvPr/>
          </p:nvSpPr>
          <p:spPr>
            <a:xfrm>
              <a:off x="1371600" y="704231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7" name="Cross 156"/>
            <p:cNvSpPr/>
            <p:nvPr/>
          </p:nvSpPr>
          <p:spPr>
            <a:xfrm>
              <a:off x="1371600" y="932889"/>
              <a:ext cx="228600" cy="228659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8" name="Cross 158"/>
            <p:cNvSpPr/>
            <p:nvPr/>
          </p:nvSpPr>
          <p:spPr>
            <a:xfrm rot="2727578">
              <a:off x="1095631" y="47511"/>
              <a:ext cx="228872" cy="22809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9" name="Line 131"/>
            <p:cNvSpPr/>
            <p:nvPr/>
          </p:nvSpPr>
          <p:spPr>
            <a:xfrm flipV="1">
              <a:off x="914401" y="323135"/>
              <a:ext cx="228600" cy="304875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71" name="Straight Arrow Connector 158"/>
          <p:cNvSpPr/>
          <p:nvPr/>
        </p:nvSpPr>
        <p:spPr>
          <a:xfrm>
            <a:off x="2087562" y="5562600"/>
            <a:ext cx="381002" cy="1589"/>
          </a:xfrm>
          <a:prstGeom prst="line">
            <a:avLst/>
          </a:prstGeom>
          <a:ln w="12700">
            <a:solidFill>
              <a:srgbClr val="FFFFFF"/>
            </a:solidFill>
            <a:prstDash val="dash"/>
            <a:headEnd type="triangle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90" name="Group 181"/>
          <p:cNvGrpSpPr/>
          <p:nvPr/>
        </p:nvGrpSpPr>
        <p:grpSpPr>
          <a:xfrm>
            <a:off x="7238999" y="4681537"/>
            <a:ext cx="1600201" cy="1109663"/>
            <a:chOff x="0" y="0"/>
            <a:chExt cx="1600200" cy="1109661"/>
          </a:xfrm>
        </p:grpSpPr>
        <p:sp>
          <p:nvSpPr>
            <p:cNvPr id="672" name="Cross 285"/>
            <p:cNvSpPr/>
            <p:nvPr/>
          </p:nvSpPr>
          <p:spPr>
            <a:xfrm>
              <a:off x="-1" y="423666"/>
              <a:ext cx="228601" cy="228666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3" name="Cross 286"/>
            <p:cNvSpPr/>
            <p:nvPr/>
          </p:nvSpPr>
          <p:spPr>
            <a:xfrm>
              <a:off x="-1" y="652331"/>
              <a:ext cx="228601" cy="228666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4" name="Cross 287"/>
            <p:cNvSpPr/>
            <p:nvPr/>
          </p:nvSpPr>
          <p:spPr>
            <a:xfrm>
              <a:off x="228600" y="423666"/>
              <a:ext cx="228600" cy="228666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5" name="Cross 288"/>
            <p:cNvSpPr/>
            <p:nvPr/>
          </p:nvSpPr>
          <p:spPr>
            <a:xfrm>
              <a:off x="228600" y="652331"/>
              <a:ext cx="228600" cy="228666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6" name="Cross 289"/>
            <p:cNvSpPr/>
            <p:nvPr/>
          </p:nvSpPr>
          <p:spPr>
            <a:xfrm>
              <a:off x="457200" y="652331"/>
              <a:ext cx="228600" cy="228666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7" name="Cross 290"/>
            <p:cNvSpPr/>
            <p:nvPr/>
          </p:nvSpPr>
          <p:spPr>
            <a:xfrm>
              <a:off x="685800" y="652331"/>
              <a:ext cx="228600" cy="228666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8" name="Cross 291"/>
            <p:cNvSpPr/>
            <p:nvPr/>
          </p:nvSpPr>
          <p:spPr>
            <a:xfrm>
              <a:off x="914400" y="652331"/>
              <a:ext cx="228600" cy="228666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79" name="Cross 292"/>
            <p:cNvSpPr/>
            <p:nvPr/>
          </p:nvSpPr>
          <p:spPr>
            <a:xfrm>
              <a:off x="1143000" y="652331"/>
              <a:ext cx="228600" cy="228666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0" name="Cross 293"/>
            <p:cNvSpPr/>
            <p:nvPr/>
          </p:nvSpPr>
          <p:spPr>
            <a:xfrm>
              <a:off x="-1" y="880996"/>
              <a:ext cx="228601" cy="22866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1" name="Cross 294"/>
            <p:cNvSpPr/>
            <p:nvPr/>
          </p:nvSpPr>
          <p:spPr>
            <a:xfrm>
              <a:off x="228600" y="880996"/>
              <a:ext cx="228600" cy="22866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2" name="Cross 295"/>
            <p:cNvSpPr/>
            <p:nvPr/>
          </p:nvSpPr>
          <p:spPr>
            <a:xfrm>
              <a:off x="457200" y="880996"/>
              <a:ext cx="228600" cy="22866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3" name="Cross 296"/>
            <p:cNvSpPr/>
            <p:nvPr/>
          </p:nvSpPr>
          <p:spPr>
            <a:xfrm>
              <a:off x="685800" y="880996"/>
              <a:ext cx="228600" cy="22866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4" name="Cross 297"/>
            <p:cNvSpPr/>
            <p:nvPr/>
          </p:nvSpPr>
          <p:spPr>
            <a:xfrm>
              <a:off x="914400" y="880996"/>
              <a:ext cx="228600" cy="22866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5" name="Cross 298"/>
            <p:cNvSpPr/>
            <p:nvPr/>
          </p:nvSpPr>
          <p:spPr>
            <a:xfrm>
              <a:off x="1143000" y="880996"/>
              <a:ext cx="228600" cy="22866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6" name="Cross 299"/>
            <p:cNvSpPr/>
            <p:nvPr/>
          </p:nvSpPr>
          <p:spPr>
            <a:xfrm>
              <a:off x="1371600" y="652331"/>
              <a:ext cx="228600" cy="228666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7" name="Cross 300"/>
            <p:cNvSpPr/>
            <p:nvPr/>
          </p:nvSpPr>
          <p:spPr>
            <a:xfrm>
              <a:off x="1371600" y="880996"/>
              <a:ext cx="228600" cy="228667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8" name="Cross 303"/>
            <p:cNvSpPr/>
            <p:nvPr/>
          </p:nvSpPr>
          <p:spPr>
            <a:xfrm>
              <a:off x="914400" y="0"/>
              <a:ext cx="228600" cy="228666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9" name="Line 131"/>
            <p:cNvSpPr/>
            <p:nvPr/>
          </p:nvSpPr>
          <p:spPr>
            <a:xfrm flipV="1">
              <a:off x="797560" y="289642"/>
              <a:ext cx="228600" cy="304885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91" name="Straight Arrow Connector 185"/>
          <p:cNvSpPr/>
          <p:nvPr/>
        </p:nvSpPr>
        <p:spPr>
          <a:xfrm>
            <a:off x="6735763" y="5562600"/>
            <a:ext cx="381001" cy="1589"/>
          </a:xfrm>
          <a:prstGeom prst="line">
            <a:avLst/>
          </a:prstGeom>
          <a:ln w="12700">
            <a:solidFill>
              <a:srgbClr val="FFFFFF"/>
            </a:solidFill>
            <a:prstDash val="dash"/>
            <a:headEnd type="triangle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2" name="Rectangle 3"/>
          <p:cNvSpPr txBox="1"/>
          <p:nvPr/>
        </p:nvSpPr>
        <p:spPr>
          <a:xfrm>
            <a:off x="4343400" y="4800600"/>
            <a:ext cx="533400" cy="1416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OR: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 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95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So things that are "done" are also being continuously "undone"</a:t>
            </a:r>
          </a:p>
        </p:txBody>
      </p:sp>
      <p:sp>
        <p:nvSpPr>
          <p:cNvPr id="696" name="Rectangle 3"/>
          <p:cNvSpPr txBox="1"/>
          <p:nvPr/>
        </p:nvSpPr>
        <p:spPr>
          <a:xfrm>
            <a:off x="304800" y="990600"/>
            <a:ext cx="8686800" cy="3003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lower energy configurations are "undone" less frequently / readily (they're more stable!)</a:t>
            </a:r>
          </a:p>
          <a:p>
            <a:pPr algn="l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IDEAL would be </a:t>
            </a:r>
            <a:r>
              <a:rPr b="1"/>
              <a:t>sudden</a:t>
            </a:r>
            <a:r>
              <a:t> loss of stability with increasing temperature: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TEMPERATURE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      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grpSp>
        <p:nvGrpSpPr>
          <p:cNvPr id="714" name="Group 154"/>
          <p:cNvGrpSpPr/>
          <p:nvPr/>
        </p:nvGrpSpPr>
        <p:grpSpPr>
          <a:xfrm>
            <a:off x="1938338" y="4143953"/>
            <a:ext cx="1600201" cy="743961"/>
            <a:chOff x="0" y="0"/>
            <a:chExt cx="1600200" cy="743959"/>
          </a:xfrm>
        </p:grpSpPr>
        <p:sp>
          <p:nvSpPr>
            <p:cNvPr id="697" name="Cross 123"/>
            <p:cNvSpPr/>
            <p:nvPr/>
          </p:nvSpPr>
          <p:spPr>
            <a:xfrm>
              <a:off x="0" y="581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8" name="Cross 124"/>
            <p:cNvSpPr/>
            <p:nvPr/>
          </p:nvSpPr>
          <p:spPr>
            <a:xfrm>
              <a:off x="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9" name="Cross 125"/>
            <p:cNvSpPr/>
            <p:nvPr/>
          </p:nvSpPr>
          <p:spPr>
            <a:xfrm>
              <a:off x="228600" y="581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0" name="Cross 126"/>
            <p:cNvSpPr/>
            <p:nvPr/>
          </p:nvSpPr>
          <p:spPr>
            <a:xfrm>
              <a:off x="2286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1" name="Cross 127"/>
            <p:cNvSpPr/>
            <p:nvPr/>
          </p:nvSpPr>
          <p:spPr>
            <a:xfrm>
              <a:off x="4572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2" name="Cross 128"/>
            <p:cNvSpPr/>
            <p:nvPr/>
          </p:nvSpPr>
          <p:spPr>
            <a:xfrm>
              <a:off x="6858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3" name="Cross 129"/>
            <p:cNvSpPr/>
            <p:nvPr/>
          </p:nvSpPr>
          <p:spPr>
            <a:xfrm>
              <a:off x="9144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4" name="Cross 130"/>
            <p:cNvSpPr/>
            <p:nvPr/>
          </p:nvSpPr>
          <p:spPr>
            <a:xfrm>
              <a:off x="11430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5" name="Cross 131"/>
            <p:cNvSpPr/>
            <p:nvPr/>
          </p:nvSpPr>
          <p:spPr>
            <a:xfrm>
              <a:off x="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6" name="Cross 132"/>
            <p:cNvSpPr/>
            <p:nvPr/>
          </p:nvSpPr>
          <p:spPr>
            <a:xfrm>
              <a:off x="2286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7" name="Cross 133"/>
            <p:cNvSpPr/>
            <p:nvPr/>
          </p:nvSpPr>
          <p:spPr>
            <a:xfrm>
              <a:off x="4572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8" name="Cross 134"/>
            <p:cNvSpPr/>
            <p:nvPr/>
          </p:nvSpPr>
          <p:spPr>
            <a:xfrm>
              <a:off x="6858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09" name="Cross 135"/>
            <p:cNvSpPr/>
            <p:nvPr/>
          </p:nvSpPr>
          <p:spPr>
            <a:xfrm>
              <a:off x="9144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0" name="Cross 136"/>
            <p:cNvSpPr/>
            <p:nvPr/>
          </p:nvSpPr>
          <p:spPr>
            <a:xfrm>
              <a:off x="11430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1" name="Cross 137"/>
            <p:cNvSpPr/>
            <p:nvPr/>
          </p:nvSpPr>
          <p:spPr>
            <a:xfrm>
              <a:off x="1371600" y="2867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2" name="Cross 138"/>
            <p:cNvSpPr/>
            <p:nvPr/>
          </p:nvSpPr>
          <p:spPr>
            <a:xfrm>
              <a:off x="1371600" y="51535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3" name="Cross 140"/>
            <p:cNvSpPr/>
            <p:nvPr/>
          </p:nvSpPr>
          <p:spPr>
            <a:xfrm rot="2491333">
              <a:off x="570286" y="47046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32" name="Group 195"/>
          <p:cNvGrpSpPr/>
          <p:nvPr/>
        </p:nvGrpSpPr>
        <p:grpSpPr>
          <a:xfrm>
            <a:off x="4648199" y="2938463"/>
            <a:ext cx="1600201" cy="719138"/>
            <a:chOff x="0" y="0"/>
            <a:chExt cx="1600200" cy="719137"/>
          </a:xfrm>
        </p:grpSpPr>
        <p:sp>
          <p:nvSpPr>
            <p:cNvPr id="715" name="Cross 192"/>
            <p:cNvSpPr/>
            <p:nvPr/>
          </p:nvSpPr>
          <p:spPr>
            <a:xfrm>
              <a:off x="-1" y="333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6" name="Cross 195"/>
            <p:cNvSpPr/>
            <p:nvPr/>
          </p:nvSpPr>
          <p:spPr>
            <a:xfrm>
              <a:off x="-1" y="2619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7" name="Cross 198"/>
            <p:cNvSpPr/>
            <p:nvPr/>
          </p:nvSpPr>
          <p:spPr>
            <a:xfrm>
              <a:off x="228600" y="333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8" name="Cross 200"/>
            <p:cNvSpPr/>
            <p:nvPr/>
          </p:nvSpPr>
          <p:spPr>
            <a:xfrm>
              <a:off x="2286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9" name="Cross 261"/>
            <p:cNvSpPr/>
            <p:nvPr/>
          </p:nvSpPr>
          <p:spPr>
            <a:xfrm>
              <a:off x="4572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0" name="Cross 262"/>
            <p:cNvSpPr/>
            <p:nvPr/>
          </p:nvSpPr>
          <p:spPr>
            <a:xfrm>
              <a:off x="6858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1" name="Cross 263"/>
            <p:cNvSpPr/>
            <p:nvPr/>
          </p:nvSpPr>
          <p:spPr>
            <a:xfrm>
              <a:off x="9144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2" name="Cross 272"/>
            <p:cNvSpPr/>
            <p:nvPr/>
          </p:nvSpPr>
          <p:spPr>
            <a:xfrm>
              <a:off x="11430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3" name="Cross 273"/>
            <p:cNvSpPr/>
            <p:nvPr/>
          </p:nvSpPr>
          <p:spPr>
            <a:xfrm>
              <a:off x="-1" y="4905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4" name="Cross 274"/>
            <p:cNvSpPr/>
            <p:nvPr/>
          </p:nvSpPr>
          <p:spPr>
            <a:xfrm>
              <a:off x="2286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5" name="Cross 275"/>
            <p:cNvSpPr/>
            <p:nvPr/>
          </p:nvSpPr>
          <p:spPr>
            <a:xfrm>
              <a:off x="4572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6" name="Cross 276"/>
            <p:cNvSpPr/>
            <p:nvPr/>
          </p:nvSpPr>
          <p:spPr>
            <a:xfrm>
              <a:off x="6858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7" name="Cross 277"/>
            <p:cNvSpPr/>
            <p:nvPr/>
          </p:nvSpPr>
          <p:spPr>
            <a:xfrm>
              <a:off x="9144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8" name="Cross 278"/>
            <p:cNvSpPr/>
            <p:nvPr/>
          </p:nvSpPr>
          <p:spPr>
            <a:xfrm>
              <a:off x="11430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9" name="Cross 279"/>
            <p:cNvSpPr/>
            <p:nvPr/>
          </p:nvSpPr>
          <p:spPr>
            <a:xfrm>
              <a:off x="1371600" y="261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0" name="Cross 280"/>
            <p:cNvSpPr/>
            <p:nvPr/>
          </p:nvSpPr>
          <p:spPr>
            <a:xfrm>
              <a:off x="1371600" y="490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1" name="Cross 282"/>
            <p:cNvSpPr/>
            <p:nvPr/>
          </p:nvSpPr>
          <p:spPr>
            <a:xfrm>
              <a:off x="685800" y="0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02FF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33" name="Straight Arrow Connector 214"/>
          <p:cNvSpPr/>
          <p:nvPr/>
        </p:nvSpPr>
        <p:spPr>
          <a:xfrm flipV="1">
            <a:off x="760413" y="2516187"/>
            <a:ext cx="3176" cy="3581401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4" name="Straight Arrow Connector 217"/>
          <p:cNvSpPr/>
          <p:nvPr/>
        </p:nvSpPr>
        <p:spPr>
          <a:xfrm flipH="1">
            <a:off x="1631949" y="4192588"/>
            <a:ext cx="1590" cy="1981201"/>
          </a:xfrm>
          <a:prstGeom prst="line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5" name="Straight Arrow Connector 218"/>
          <p:cNvSpPr/>
          <p:nvPr/>
        </p:nvSpPr>
        <p:spPr>
          <a:xfrm>
            <a:off x="4386263" y="2895599"/>
            <a:ext cx="31751" cy="3276602"/>
          </a:xfrm>
          <a:prstGeom prst="line">
            <a:avLst/>
          </a:prstGeom>
          <a:ln w="28575">
            <a:solidFill>
              <a:srgbClr val="FFFFFF"/>
            </a:solidFill>
            <a:headEnd type="triangle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6" name="TextBox 220"/>
          <p:cNvSpPr txBox="1"/>
          <p:nvPr/>
        </p:nvSpPr>
        <p:spPr>
          <a:xfrm rot="16200000">
            <a:off x="626745" y="5027929"/>
            <a:ext cx="1524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r>
              <a:t>STABLITY OF #1</a:t>
            </a:r>
          </a:p>
        </p:txBody>
      </p:sp>
      <p:sp>
        <p:nvSpPr>
          <p:cNvPr id="737" name="TextBox 221"/>
          <p:cNvSpPr txBox="1"/>
          <p:nvPr/>
        </p:nvSpPr>
        <p:spPr>
          <a:xfrm rot="16200000">
            <a:off x="3369945" y="4189729"/>
            <a:ext cx="15240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r>
              <a:t>STABLITY  of #2</a:t>
            </a:r>
          </a:p>
        </p:txBody>
      </p:sp>
      <p:sp>
        <p:nvSpPr>
          <p:cNvPr id="738" name="Straight Connector 223"/>
          <p:cNvSpPr/>
          <p:nvPr/>
        </p:nvSpPr>
        <p:spPr>
          <a:xfrm>
            <a:off x="650874" y="4191000"/>
            <a:ext cx="228602" cy="1589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9" name="Straight Connector 225"/>
          <p:cNvSpPr/>
          <p:nvPr/>
        </p:nvSpPr>
        <p:spPr>
          <a:xfrm>
            <a:off x="650874" y="2895599"/>
            <a:ext cx="228602" cy="1589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0" name="TextBox 227"/>
          <p:cNvSpPr txBox="1"/>
          <p:nvPr/>
        </p:nvSpPr>
        <p:spPr>
          <a:xfrm>
            <a:off x="76200" y="3962400"/>
            <a:ext cx="762000" cy="37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3300"/>
                </a:solidFill>
              </a:defRPr>
            </a:pPr>
            <a:r>
              <a:t>T</a:t>
            </a:r>
            <a:r>
              <a:rPr baseline="-25000"/>
              <a:t>1</a:t>
            </a:r>
          </a:p>
        </p:txBody>
      </p:sp>
      <p:sp>
        <p:nvSpPr>
          <p:cNvPr id="741" name="TextBox 228"/>
          <p:cNvSpPr txBox="1"/>
          <p:nvPr/>
        </p:nvSpPr>
        <p:spPr>
          <a:xfrm>
            <a:off x="76200" y="2667000"/>
            <a:ext cx="762000" cy="37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02FF33"/>
                </a:solidFill>
              </a:defRPr>
            </a:pPr>
            <a:r>
              <a:t>T</a:t>
            </a:r>
            <a:r>
              <a:rPr baseline="-25000"/>
              <a:t>2</a:t>
            </a:r>
          </a:p>
        </p:txBody>
      </p:sp>
      <p:sp>
        <p:nvSpPr>
          <p:cNvPr id="742" name="Straight Arrow Connector 229"/>
          <p:cNvSpPr/>
          <p:nvPr/>
        </p:nvSpPr>
        <p:spPr>
          <a:xfrm>
            <a:off x="7011034" y="2896234"/>
            <a:ext cx="1" cy="1296989"/>
          </a:xfrm>
          <a:prstGeom prst="line">
            <a:avLst/>
          </a:prstGeom>
          <a:ln w="38100">
            <a:solidFill>
              <a:srgbClr val="FFD800"/>
            </a:solidFill>
            <a:headEnd type="triangle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Rectangle 3"/>
          <p:cNvSpPr txBox="1"/>
          <p:nvPr/>
        </p:nvSpPr>
        <p:spPr>
          <a:xfrm>
            <a:off x="7086600" y="2895600"/>
            <a:ext cx="1676400" cy="311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SWEET SPOT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000"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</a:t>
            </a:r>
            <a:r>
              <a:rPr baseline="-25000"/>
              <a:t>1</a:t>
            </a:r>
            <a:r>
              <a:t> &lt; T &lt; T</a:t>
            </a:r>
            <a:r>
              <a:rPr baseline="-25000"/>
              <a:t>2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1000"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ONLY #2 Stable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      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Unfortunately things are not quite that simple</a:t>
            </a:r>
          </a:p>
        </p:txBody>
      </p:sp>
      <p:sp>
        <p:nvSpPr>
          <p:cNvPr id="746" name="Rectangle 3"/>
          <p:cNvSpPr txBox="1"/>
          <p:nvPr/>
        </p:nvSpPr>
        <p:spPr>
          <a:xfrm>
            <a:off x="304800" y="914400"/>
            <a:ext cx="8686800" cy="366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Generally, regions of stability and instability do not have sharp temperature boundaries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That can be played against each other to promote certain structures</a:t>
            </a:r>
          </a:p>
          <a:p>
            <a:pPr algn="l"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Stability is instead PROBABILISTIC, governed by "Arrhenius" / "Boltzmann" / "Fermi" behavior: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That is, involving factors like:</a:t>
            </a:r>
            <a:r>
              <a:rPr b="1"/>
              <a:t>  e </a:t>
            </a:r>
            <a:r>
              <a:rPr b="1" baseline="30000"/>
              <a:t>– E1 / k T		</a:t>
            </a:r>
            <a:endParaRPr baseline="30000"/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Yielding probability plots of stability similar to this (for E2 &gt; E1):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      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sp>
        <p:nvSpPr>
          <p:cNvPr id="747" name="Straight Arrow Connector 51"/>
          <p:cNvSpPr/>
          <p:nvPr/>
        </p:nvSpPr>
        <p:spPr>
          <a:xfrm flipV="1">
            <a:off x="836613" y="3505199"/>
            <a:ext cx="1588" cy="2744789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8" name="Straight Arrow Connector 54"/>
          <p:cNvSpPr/>
          <p:nvPr/>
        </p:nvSpPr>
        <p:spPr>
          <a:xfrm flipV="1">
            <a:off x="838200" y="6246812"/>
            <a:ext cx="5410201" cy="1588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9" name="TextBox 56"/>
          <p:cNvSpPr txBox="1"/>
          <p:nvPr/>
        </p:nvSpPr>
        <p:spPr>
          <a:xfrm>
            <a:off x="6096000" y="6169025"/>
            <a:ext cx="16002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400" b="0">
                <a:solidFill>
                  <a:srgbClr val="FFFFFF"/>
                </a:solidFill>
              </a:defRPr>
            </a:lvl1pPr>
          </a:lstStyle>
          <a:p>
            <a:r>
              <a:t>Temperature</a:t>
            </a:r>
          </a:p>
        </p:txBody>
      </p:sp>
      <p:sp>
        <p:nvSpPr>
          <p:cNvPr id="750" name="Straight Connector 57"/>
          <p:cNvSpPr/>
          <p:nvPr/>
        </p:nvSpPr>
        <p:spPr>
          <a:xfrm>
            <a:off x="715962" y="3843337"/>
            <a:ext cx="228601" cy="3176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1" name="TextBox 58"/>
          <p:cNvSpPr txBox="1"/>
          <p:nvPr/>
        </p:nvSpPr>
        <p:spPr>
          <a:xfrm>
            <a:off x="0" y="3657600"/>
            <a:ext cx="7620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600" b="0">
                <a:solidFill>
                  <a:srgbClr val="FFFFFF"/>
                </a:solidFill>
              </a:defRPr>
            </a:lvl1pPr>
          </a:lstStyle>
          <a:p>
            <a:r>
              <a:t>100%</a:t>
            </a:r>
          </a:p>
        </p:txBody>
      </p:sp>
      <p:sp>
        <p:nvSpPr>
          <p:cNvPr id="752" name="Straight Connector 60"/>
          <p:cNvSpPr/>
          <p:nvPr/>
        </p:nvSpPr>
        <p:spPr>
          <a:xfrm>
            <a:off x="1066800" y="3844925"/>
            <a:ext cx="4876801" cy="1588"/>
          </a:xfrm>
          <a:prstGeom prst="line">
            <a:avLst/>
          </a:prstGeom>
          <a:ln w="38100">
            <a:solidFill>
              <a:srgbClr val="FFFFFF"/>
            </a:solidFill>
            <a:prstDash val="dash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3" name="Arc 68"/>
          <p:cNvSpPr/>
          <p:nvPr/>
        </p:nvSpPr>
        <p:spPr>
          <a:xfrm>
            <a:off x="1434105" y="3994010"/>
            <a:ext cx="3939045" cy="704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cubicBezTo>
                  <a:pt x="10191" y="1366"/>
                  <a:pt x="18702" y="9878"/>
                  <a:pt x="21600" y="21600"/>
                </a:cubicBezTo>
              </a:path>
            </a:pathLst>
          </a:custGeom>
          <a:ln w="28575">
            <a:solidFill>
              <a:srgbClr val="02FF33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4" name="Arc 71"/>
          <p:cNvSpPr/>
          <p:nvPr/>
        </p:nvSpPr>
        <p:spPr>
          <a:xfrm>
            <a:off x="1252472" y="4072387"/>
            <a:ext cx="3935245" cy="1488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cubicBezTo>
                  <a:pt x="11102" y="2113"/>
                  <a:pt x="19704" y="10715"/>
                  <a:pt x="21600" y="21600"/>
                </a:cubicBezTo>
              </a:path>
            </a:pathLst>
          </a:custGeom>
          <a:ln w="28575">
            <a:solidFill>
              <a:srgbClr val="FF33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5" name="Straight Connector 78"/>
          <p:cNvSpPr/>
          <p:nvPr/>
        </p:nvSpPr>
        <p:spPr>
          <a:xfrm flipH="1">
            <a:off x="3809999" y="4343399"/>
            <a:ext cx="152401" cy="1524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Straight Connector 81"/>
          <p:cNvSpPr/>
          <p:nvPr/>
        </p:nvSpPr>
        <p:spPr>
          <a:xfrm flipH="1">
            <a:off x="4284662" y="4483099"/>
            <a:ext cx="152401" cy="1524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7" name="Straight Connector 83"/>
          <p:cNvSpPr/>
          <p:nvPr/>
        </p:nvSpPr>
        <p:spPr>
          <a:xfrm flipH="1">
            <a:off x="4495799" y="4533899"/>
            <a:ext cx="228601" cy="2286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8" name="Straight Connector 84"/>
          <p:cNvSpPr/>
          <p:nvPr/>
        </p:nvSpPr>
        <p:spPr>
          <a:xfrm flipH="1">
            <a:off x="4706937" y="4635499"/>
            <a:ext cx="228601" cy="2286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traight Connector 85"/>
          <p:cNvSpPr/>
          <p:nvPr/>
        </p:nvSpPr>
        <p:spPr>
          <a:xfrm flipH="1">
            <a:off x="4876800" y="4714874"/>
            <a:ext cx="304801" cy="30480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0" name="Straight Connector 86"/>
          <p:cNvSpPr/>
          <p:nvPr/>
        </p:nvSpPr>
        <p:spPr>
          <a:xfrm flipH="1">
            <a:off x="5029200" y="4800600"/>
            <a:ext cx="381001" cy="38100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1" name="Straight Connector 103"/>
          <p:cNvSpPr/>
          <p:nvPr/>
        </p:nvSpPr>
        <p:spPr>
          <a:xfrm flipH="1">
            <a:off x="4063999" y="4402137"/>
            <a:ext cx="152401" cy="15240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2" name="Rectangle 3"/>
          <p:cNvSpPr txBox="1"/>
          <p:nvPr/>
        </p:nvSpPr>
        <p:spPr>
          <a:xfrm>
            <a:off x="5562600" y="4953000"/>
            <a:ext cx="3505200" cy="2262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SELF-ASSEMBLY STRATEGY #3:  Stay in SWEET-ish Zone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  <a:defRPr sz="90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(where Prob #2 &gt;&gt; Prob #1)</a:t>
            </a:r>
            <a:r>
              <a:rPr>
                <a:solidFill>
                  <a:srgbClr val="FFFFFF"/>
                </a:solidFill>
              </a:rPr>
              <a:t>			      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sp>
        <p:nvSpPr>
          <p:cNvPr id="763" name="Rectangle 5"/>
          <p:cNvSpPr txBox="1"/>
          <p:nvPr/>
        </p:nvSpPr>
        <p:spPr>
          <a:xfrm>
            <a:off x="4419600" y="4070451"/>
            <a:ext cx="31242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sz="14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b="1">
                <a:solidFill>
                  <a:srgbClr val="02FF33"/>
                </a:solidFill>
              </a:rPr>
              <a:t>Probability that #2 is stable</a:t>
            </a:r>
          </a:p>
        </p:txBody>
      </p:sp>
      <p:sp>
        <p:nvSpPr>
          <p:cNvPr id="764" name="Rectangle 5"/>
          <p:cNvSpPr txBox="1"/>
          <p:nvPr/>
        </p:nvSpPr>
        <p:spPr>
          <a:xfrm>
            <a:off x="1600200" y="4892776"/>
            <a:ext cx="31242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sz="1400" b="0" i="1">
                <a:solidFill>
                  <a:srgbClr val="FF33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b="1"/>
              <a:t>Probability that #1 is stable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Rectangle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And then there are impurities to deal with:</a:t>
            </a:r>
          </a:p>
        </p:txBody>
      </p:sp>
      <p:sp>
        <p:nvSpPr>
          <p:cNvPr id="767" name="Rectangle 3"/>
          <p:cNvSpPr txBox="1"/>
          <p:nvPr/>
        </p:nvSpPr>
        <p:spPr>
          <a:xfrm>
            <a:off x="304800" y="914400"/>
            <a:ext cx="8686800" cy="785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"Impurity" = anything else you really hadn't planned on being present: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grpSp>
        <p:nvGrpSpPr>
          <p:cNvPr id="785" name="Group 66"/>
          <p:cNvGrpSpPr/>
          <p:nvPr/>
        </p:nvGrpSpPr>
        <p:grpSpPr>
          <a:xfrm>
            <a:off x="3581399" y="1447799"/>
            <a:ext cx="1600201" cy="782639"/>
            <a:chOff x="0" y="0"/>
            <a:chExt cx="1600200" cy="782637"/>
          </a:xfrm>
        </p:grpSpPr>
        <p:sp>
          <p:nvSpPr>
            <p:cNvPr id="768" name="Cross 272"/>
            <p:cNvSpPr/>
            <p:nvPr/>
          </p:nvSpPr>
          <p:spPr>
            <a:xfrm>
              <a:off x="-1" y="968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9" name="Cross 273"/>
            <p:cNvSpPr/>
            <p:nvPr/>
          </p:nvSpPr>
          <p:spPr>
            <a:xfrm>
              <a:off x="-1" y="3254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0" name="Cross 274"/>
            <p:cNvSpPr/>
            <p:nvPr/>
          </p:nvSpPr>
          <p:spPr>
            <a:xfrm>
              <a:off x="228600" y="968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1" name="Cross 275"/>
            <p:cNvSpPr/>
            <p:nvPr/>
          </p:nvSpPr>
          <p:spPr>
            <a:xfrm>
              <a:off x="228600" y="325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2" name="Cross 276"/>
            <p:cNvSpPr/>
            <p:nvPr/>
          </p:nvSpPr>
          <p:spPr>
            <a:xfrm>
              <a:off x="457200" y="325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3" name="Cross 277"/>
            <p:cNvSpPr/>
            <p:nvPr/>
          </p:nvSpPr>
          <p:spPr>
            <a:xfrm>
              <a:off x="685800" y="325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4" name="Cross 278"/>
            <p:cNvSpPr/>
            <p:nvPr/>
          </p:nvSpPr>
          <p:spPr>
            <a:xfrm>
              <a:off x="914400" y="325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5" name="Cross 279"/>
            <p:cNvSpPr/>
            <p:nvPr/>
          </p:nvSpPr>
          <p:spPr>
            <a:xfrm>
              <a:off x="1143000" y="325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6" name="Cross 280"/>
            <p:cNvSpPr/>
            <p:nvPr/>
          </p:nvSpPr>
          <p:spPr>
            <a:xfrm>
              <a:off x="-1" y="5540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7" name="Cross 281"/>
            <p:cNvSpPr/>
            <p:nvPr/>
          </p:nvSpPr>
          <p:spPr>
            <a:xfrm>
              <a:off x="228600" y="554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8" name="Cross 282"/>
            <p:cNvSpPr/>
            <p:nvPr/>
          </p:nvSpPr>
          <p:spPr>
            <a:xfrm>
              <a:off x="457200" y="554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9" name="Cross 283"/>
            <p:cNvSpPr/>
            <p:nvPr/>
          </p:nvSpPr>
          <p:spPr>
            <a:xfrm>
              <a:off x="685800" y="554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0" name="Cross 284"/>
            <p:cNvSpPr/>
            <p:nvPr/>
          </p:nvSpPr>
          <p:spPr>
            <a:xfrm>
              <a:off x="914400" y="554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1" name="Cross 285"/>
            <p:cNvSpPr/>
            <p:nvPr/>
          </p:nvSpPr>
          <p:spPr>
            <a:xfrm>
              <a:off x="1143000" y="554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2" name="Cross 286"/>
            <p:cNvSpPr/>
            <p:nvPr/>
          </p:nvSpPr>
          <p:spPr>
            <a:xfrm>
              <a:off x="1371600" y="325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3" name="Cross 287"/>
            <p:cNvSpPr/>
            <p:nvPr/>
          </p:nvSpPr>
          <p:spPr>
            <a:xfrm>
              <a:off x="1371600" y="554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4" name="Octagon 289"/>
            <p:cNvSpPr/>
            <p:nvPr/>
          </p:nvSpPr>
          <p:spPr>
            <a:xfrm>
              <a:off x="457200" y="-1"/>
              <a:ext cx="304800" cy="32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13"/>
                  </a:moveTo>
                  <a:lnTo>
                    <a:pt x="6326" y="0"/>
                  </a:lnTo>
                  <a:lnTo>
                    <a:pt x="15274" y="0"/>
                  </a:lnTo>
                  <a:lnTo>
                    <a:pt x="21600" y="6013"/>
                  </a:lnTo>
                  <a:lnTo>
                    <a:pt x="21600" y="15587"/>
                  </a:lnTo>
                  <a:lnTo>
                    <a:pt x="15274" y="21600"/>
                  </a:lnTo>
                  <a:lnTo>
                    <a:pt x="6326" y="21600"/>
                  </a:lnTo>
                  <a:lnTo>
                    <a:pt x="0" y="15587"/>
                  </a:lnTo>
                  <a:close/>
                </a:path>
              </a:pathLst>
            </a:cu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08" name="Group 67"/>
          <p:cNvGrpSpPr/>
          <p:nvPr/>
        </p:nvGrpSpPr>
        <p:grpSpPr>
          <a:xfrm>
            <a:off x="1142999" y="2535238"/>
            <a:ext cx="1600201" cy="1006476"/>
            <a:chOff x="0" y="0"/>
            <a:chExt cx="1600200" cy="1006475"/>
          </a:xfrm>
        </p:grpSpPr>
        <p:sp>
          <p:nvSpPr>
            <p:cNvPr id="786" name="Cross 261"/>
            <p:cNvSpPr/>
            <p:nvPr/>
          </p:nvSpPr>
          <p:spPr>
            <a:xfrm>
              <a:off x="-1" y="3206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7" name="Cross 262"/>
            <p:cNvSpPr/>
            <p:nvPr/>
          </p:nvSpPr>
          <p:spPr>
            <a:xfrm>
              <a:off x="-1" y="5492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8" name="Cross 263"/>
            <p:cNvSpPr/>
            <p:nvPr/>
          </p:nvSpPr>
          <p:spPr>
            <a:xfrm>
              <a:off x="228600" y="3206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9" name="Cross 288"/>
            <p:cNvSpPr/>
            <p:nvPr/>
          </p:nvSpPr>
          <p:spPr>
            <a:xfrm>
              <a:off x="2286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0" name="Cross 290"/>
            <p:cNvSpPr/>
            <p:nvPr/>
          </p:nvSpPr>
          <p:spPr>
            <a:xfrm>
              <a:off x="4572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1" name="Cross 291"/>
            <p:cNvSpPr/>
            <p:nvPr/>
          </p:nvSpPr>
          <p:spPr>
            <a:xfrm>
              <a:off x="6858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2" name="Cross 292"/>
            <p:cNvSpPr/>
            <p:nvPr/>
          </p:nvSpPr>
          <p:spPr>
            <a:xfrm>
              <a:off x="9144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3" name="Cross 293"/>
            <p:cNvSpPr/>
            <p:nvPr/>
          </p:nvSpPr>
          <p:spPr>
            <a:xfrm>
              <a:off x="11430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4" name="Cross 294"/>
            <p:cNvSpPr/>
            <p:nvPr/>
          </p:nvSpPr>
          <p:spPr>
            <a:xfrm>
              <a:off x="-1" y="7778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5" name="Cross 295"/>
            <p:cNvSpPr/>
            <p:nvPr/>
          </p:nvSpPr>
          <p:spPr>
            <a:xfrm>
              <a:off x="2286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6" name="Cross 296"/>
            <p:cNvSpPr/>
            <p:nvPr/>
          </p:nvSpPr>
          <p:spPr>
            <a:xfrm>
              <a:off x="4572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7" name="Cross 297"/>
            <p:cNvSpPr/>
            <p:nvPr/>
          </p:nvSpPr>
          <p:spPr>
            <a:xfrm>
              <a:off x="6858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8" name="Cross 298"/>
            <p:cNvSpPr/>
            <p:nvPr/>
          </p:nvSpPr>
          <p:spPr>
            <a:xfrm>
              <a:off x="9144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99" name="Cross 299"/>
            <p:cNvSpPr/>
            <p:nvPr/>
          </p:nvSpPr>
          <p:spPr>
            <a:xfrm>
              <a:off x="11430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0" name="Cross 300"/>
            <p:cNvSpPr/>
            <p:nvPr/>
          </p:nvSpPr>
          <p:spPr>
            <a:xfrm>
              <a:off x="13716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1" name="Cross 301"/>
            <p:cNvSpPr/>
            <p:nvPr/>
          </p:nvSpPr>
          <p:spPr>
            <a:xfrm>
              <a:off x="13716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2" name="Cross 325"/>
            <p:cNvSpPr/>
            <p:nvPr/>
          </p:nvSpPr>
          <p:spPr>
            <a:xfrm>
              <a:off x="-1" y="9048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3" name="Cross 327"/>
            <p:cNvSpPr/>
            <p:nvPr/>
          </p:nvSpPr>
          <p:spPr>
            <a:xfrm>
              <a:off x="228600" y="9048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4" name="Cross 328"/>
            <p:cNvSpPr/>
            <p:nvPr/>
          </p:nvSpPr>
          <p:spPr>
            <a:xfrm>
              <a:off x="499535" y="-1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5" name="Cross 329"/>
            <p:cNvSpPr/>
            <p:nvPr/>
          </p:nvSpPr>
          <p:spPr>
            <a:xfrm>
              <a:off x="762000" y="3175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6" name="Cross 330"/>
            <p:cNvSpPr/>
            <p:nvPr/>
          </p:nvSpPr>
          <p:spPr>
            <a:xfrm>
              <a:off x="762000" y="82549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7" name="Octagon 289"/>
            <p:cNvSpPr/>
            <p:nvPr/>
          </p:nvSpPr>
          <p:spPr>
            <a:xfrm>
              <a:off x="457200" y="228600"/>
              <a:ext cx="304800" cy="32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13"/>
                  </a:moveTo>
                  <a:lnTo>
                    <a:pt x="6326" y="0"/>
                  </a:lnTo>
                  <a:lnTo>
                    <a:pt x="15274" y="0"/>
                  </a:lnTo>
                  <a:lnTo>
                    <a:pt x="21600" y="6013"/>
                  </a:lnTo>
                  <a:lnTo>
                    <a:pt x="21600" y="15587"/>
                  </a:lnTo>
                  <a:lnTo>
                    <a:pt x="15274" y="21600"/>
                  </a:lnTo>
                  <a:lnTo>
                    <a:pt x="6326" y="21600"/>
                  </a:lnTo>
                  <a:lnTo>
                    <a:pt x="0" y="15587"/>
                  </a:lnTo>
                  <a:close/>
                </a:path>
              </a:pathLst>
            </a:cu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30" name="Group 68"/>
          <p:cNvGrpSpPr/>
          <p:nvPr/>
        </p:nvGrpSpPr>
        <p:grpSpPr>
          <a:xfrm>
            <a:off x="6324600" y="2535550"/>
            <a:ext cx="1600200" cy="1142689"/>
            <a:chOff x="0" y="0"/>
            <a:chExt cx="1600200" cy="1142687"/>
          </a:xfrm>
        </p:grpSpPr>
        <p:sp>
          <p:nvSpPr>
            <p:cNvPr id="809" name="Cross 303"/>
            <p:cNvSpPr/>
            <p:nvPr/>
          </p:nvSpPr>
          <p:spPr>
            <a:xfrm>
              <a:off x="0" y="456406"/>
              <a:ext cx="228600" cy="22876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0" name="Cross 304"/>
            <p:cNvSpPr/>
            <p:nvPr/>
          </p:nvSpPr>
          <p:spPr>
            <a:xfrm>
              <a:off x="0" y="685166"/>
              <a:ext cx="228600" cy="22876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1" name="Cross 305"/>
            <p:cNvSpPr/>
            <p:nvPr/>
          </p:nvSpPr>
          <p:spPr>
            <a:xfrm>
              <a:off x="228600" y="456406"/>
              <a:ext cx="228600" cy="22876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2" name="Cross 306"/>
            <p:cNvSpPr/>
            <p:nvPr/>
          </p:nvSpPr>
          <p:spPr>
            <a:xfrm>
              <a:off x="228600" y="685166"/>
              <a:ext cx="228600" cy="22876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3" name="Cross 307"/>
            <p:cNvSpPr/>
            <p:nvPr/>
          </p:nvSpPr>
          <p:spPr>
            <a:xfrm>
              <a:off x="457200" y="685166"/>
              <a:ext cx="228600" cy="22876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4" name="Cross 308"/>
            <p:cNvSpPr/>
            <p:nvPr/>
          </p:nvSpPr>
          <p:spPr>
            <a:xfrm>
              <a:off x="685800" y="685166"/>
              <a:ext cx="228600" cy="22876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5" name="Cross 309"/>
            <p:cNvSpPr/>
            <p:nvPr/>
          </p:nvSpPr>
          <p:spPr>
            <a:xfrm>
              <a:off x="914400" y="685166"/>
              <a:ext cx="228600" cy="22876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6" name="Cross 310"/>
            <p:cNvSpPr/>
            <p:nvPr/>
          </p:nvSpPr>
          <p:spPr>
            <a:xfrm>
              <a:off x="1143000" y="685166"/>
              <a:ext cx="228600" cy="22876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7" name="Cross 311"/>
            <p:cNvSpPr/>
            <p:nvPr/>
          </p:nvSpPr>
          <p:spPr>
            <a:xfrm>
              <a:off x="0" y="913926"/>
              <a:ext cx="228600" cy="22876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8" name="Cross 312"/>
            <p:cNvSpPr/>
            <p:nvPr/>
          </p:nvSpPr>
          <p:spPr>
            <a:xfrm>
              <a:off x="228600" y="913926"/>
              <a:ext cx="228600" cy="22876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9" name="Cross 313"/>
            <p:cNvSpPr/>
            <p:nvPr/>
          </p:nvSpPr>
          <p:spPr>
            <a:xfrm>
              <a:off x="457200" y="913926"/>
              <a:ext cx="228600" cy="22876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0" name="Cross 314"/>
            <p:cNvSpPr/>
            <p:nvPr/>
          </p:nvSpPr>
          <p:spPr>
            <a:xfrm>
              <a:off x="685800" y="913926"/>
              <a:ext cx="228600" cy="22876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1" name="Cross 315"/>
            <p:cNvSpPr/>
            <p:nvPr/>
          </p:nvSpPr>
          <p:spPr>
            <a:xfrm>
              <a:off x="914400" y="913926"/>
              <a:ext cx="228600" cy="22876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2" name="Cross 316"/>
            <p:cNvSpPr/>
            <p:nvPr/>
          </p:nvSpPr>
          <p:spPr>
            <a:xfrm>
              <a:off x="1143000" y="913926"/>
              <a:ext cx="228600" cy="22876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3" name="Cross 317"/>
            <p:cNvSpPr/>
            <p:nvPr/>
          </p:nvSpPr>
          <p:spPr>
            <a:xfrm>
              <a:off x="1371600" y="685166"/>
              <a:ext cx="228600" cy="22876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4" name="Cross 318"/>
            <p:cNvSpPr/>
            <p:nvPr/>
          </p:nvSpPr>
          <p:spPr>
            <a:xfrm>
              <a:off x="1371600" y="913926"/>
              <a:ext cx="228600" cy="228762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5" name="Cross 320"/>
            <p:cNvSpPr/>
            <p:nvPr/>
          </p:nvSpPr>
          <p:spPr>
            <a:xfrm rot="2737418">
              <a:off x="690242" y="209430"/>
              <a:ext cx="228762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6" name="Cross 321"/>
            <p:cNvSpPr/>
            <p:nvPr/>
          </p:nvSpPr>
          <p:spPr>
            <a:xfrm rot="2737418">
              <a:off x="855342" y="374646"/>
              <a:ext cx="228762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7" name="Cross 322"/>
            <p:cNvSpPr/>
            <p:nvPr/>
          </p:nvSpPr>
          <p:spPr>
            <a:xfrm rot="2737418">
              <a:off x="858517" y="47392"/>
              <a:ext cx="228762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8" name="Cross 323"/>
            <p:cNvSpPr/>
            <p:nvPr/>
          </p:nvSpPr>
          <p:spPr>
            <a:xfrm rot="2737418">
              <a:off x="537842" y="50569"/>
              <a:ext cx="228762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29" name="Octagon 289"/>
            <p:cNvSpPr/>
            <p:nvPr/>
          </p:nvSpPr>
          <p:spPr>
            <a:xfrm>
              <a:off x="457200" y="364266"/>
              <a:ext cx="304800" cy="32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09"/>
                  </a:moveTo>
                  <a:lnTo>
                    <a:pt x="6326" y="0"/>
                  </a:lnTo>
                  <a:lnTo>
                    <a:pt x="15274" y="0"/>
                  </a:lnTo>
                  <a:lnTo>
                    <a:pt x="21600" y="6009"/>
                  </a:lnTo>
                  <a:lnTo>
                    <a:pt x="21600" y="15591"/>
                  </a:lnTo>
                  <a:lnTo>
                    <a:pt x="15274" y="21600"/>
                  </a:lnTo>
                  <a:lnTo>
                    <a:pt x="6326" y="21600"/>
                  </a:lnTo>
                  <a:lnTo>
                    <a:pt x="0" y="15591"/>
                  </a:lnTo>
                  <a:close/>
                </a:path>
              </a:pathLst>
            </a:cu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31" name="Straight Arrow Connector 195"/>
          <p:cNvSpPr/>
          <p:nvPr/>
        </p:nvSpPr>
        <p:spPr>
          <a:xfrm flipH="1">
            <a:off x="2819399" y="2382838"/>
            <a:ext cx="762001" cy="533401"/>
          </a:xfrm>
          <a:prstGeom prst="line">
            <a:avLst/>
          </a:prstGeom>
          <a:ln w="12700">
            <a:solidFill>
              <a:srgbClr val="FF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2" name="Straight Arrow Connector 195"/>
          <p:cNvSpPr/>
          <p:nvPr/>
        </p:nvSpPr>
        <p:spPr>
          <a:xfrm>
            <a:off x="5410199" y="2382838"/>
            <a:ext cx="685802" cy="533401"/>
          </a:xfrm>
          <a:prstGeom prst="line">
            <a:avLst/>
          </a:prstGeom>
          <a:ln w="12700">
            <a:solidFill>
              <a:srgbClr val="FF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3" name="Rectangle 3"/>
          <p:cNvSpPr txBox="1"/>
          <p:nvPr/>
        </p:nvSpPr>
        <p:spPr>
          <a:xfrm>
            <a:off x="4038600" y="2687638"/>
            <a:ext cx="533400" cy="1346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OR: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sp>
        <p:nvSpPr>
          <p:cNvPr id="834" name="Rectangle 3"/>
          <p:cNvSpPr txBox="1"/>
          <p:nvPr/>
        </p:nvSpPr>
        <p:spPr>
          <a:xfrm>
            <a:off x="457200" y="2154238"/>
            <a:ext cx="2514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Disrupted structure:</a:t>
            </a:r>
          </a:p>
        </p:txBody>
      </p:sp>
      <p:sp>
        <p:nvSpPr>
          <p:cNvPr id="835" name="Rectangle 3"/>
          <p:cNvSpPr txBox="1"/>
          <p:nvPr/>
        </p:nvSpPr>
        <p:spPr>
          <a:xfrm>
            <a:off x="5867400" y="2154238"/>
            <a:ext cx="2514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Whole new structure:</a:t>
            </a:r>
          </a:p>
        </p:txBody>
      </p:sp>
      <p:sp>
        <p:nvSpPr>
          <p:cNvPr id="836" name="Rectangle 3"/>
          <p:cNvSpPr txBox="1"/>
          <p:nvPr/>
        </p:nvSpPr>
        <p:spPr>
          <a:xfrm>
            <a:off x="228600" y="3886200"/>
            <a:ext cx="8915400" cy="2787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SELF-ASSEMBLY STRATEGY #4</a:t>
            </a:r>
            <a:r>
              <a:rPr b="0"/>
              <a:t>:  Get rid of almost all impurities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Sometimes possible with self-assembly from gas (i.e., some forms of crystal growth)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Hopeless with aqueous growth (i.e., chemistry, where must later refine out mistakes)</a:t>
            </a:r>
          </a:p>
          <a:p>
            <a:pPr algn="l"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SELF-ASSEMBLY STRATEGY #5</a:t>
            </a:r>
            <a:r>
              <a:rPr b="0"/>
              <a:t>:  Again try to find a "SWEET-ish" temperature zone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But this time where only impurity bonding becomes unstable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39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TIME FOR SOME EXAMPLES: Crystal growth of glass microspheres</a:t>
            </a:r>
          </a:p>
        </p:txBody>
      </p:sp>
      <p:sp>
        <p:nvSpPr>
          <p:cNvPr id="840" name="Rectangle 4"/>
          <p:cNvSpPr txBox="1"/>
          <p:nvPr/>
        </p:nvSpPr>
        <p:spPr>
          <a:xfrm>
            <a:off x="228600" y="4800600"/>
            <a:ext cx="8686800" cy="1015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Source: Interdisciplinary Education Group, NSF MRSEC project of the University of Wisconsin. 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http://www.mrsec.wisc.edu/Edetc/cineplex/self/text.html</a:t>
            </a:r>
          </a:p>
        </p:txBody>
      </p:sp>
      <p:pic>
        <p:nvPicPr>
          <p:cNvPr id="84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219200"/>
            <a:ext cx="4800600" cy="3600450"/>
          </a:xfrm>
          <a:prstGeom prst="rect">
            <a:avLst/>
          </a:prstGeom>
          <a:ln w="12700">
            <a:miter lim="400000"/>
          </a:ln>
        </p:spPr>
      </p:pic>
      <p:sp>
        <p:nvSpPr>
          <p:cNvPr id="842" name="Rectangle 10"/>
          <p:cNvSpPr txBox="1"/>
          <p:nvPr/>
        </p:nvSpPr>
        <p:spPr>
          <a:xfrm>
            <a:off x="5105400" y="2590800"/>
            <a:ext cx="4038600" cy="43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Supporting webpage with embedded animation:</a:t>
            </a:r>
          </a:p>
          <a:p>
            <a:pPr algn="l"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The Need for Self-Assembly - Supporting Materials - Animation_1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45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That was a less than perfect example of self-assembly:</a:t>
            </a:r>
          </a:p>
        </p:txBody>
      </p:sp>
      <p:sp>
        <p:nvSpPr>
          <p:cNvPr id="846" name="Rectangle 1027"/>
          <p:cNvSpPr txBox="1"/>
          <p:nvPr/>
        </p:nvSpPr>
        <p:spPr>
          <a:xfrm>
            <a:off x="228600" y="3276600"/>
            <a:ext cx="8686800" cy="2888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In semiconductor crystals, fewer than 1 in 10</a:t>
            </a:r>
            <a:r>
              <a:rPr baseline="30000"/>
              <a:t>12</a:t>
            </a:r>
            <a:r>
              <a:t> atoms can be out of place!!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 what was the problem with above crystal growth?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/>
              <a:t>New atoms arrived way TOO quickly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Allowing </a:t>
            </a:r>
            <a:r>
              <a:rPr b="1"/>
              <a:t>no time </a:t>
            </a:r>
            <a:r>
              <a:t>for:	Crystal to expel impurity atoms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Or to try to repair flawed crystal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In this case obvious solution = Turn down flux / Dilute concentration of reactants</a:t>
            </a:r>
          </a:p>
        </p:txBody>
      </p:sp>
      <p:sp>
        <p:nvSpPr>
          <p:cNvPr id="847" name="Rectangle 1028"/>
          <p:cNvSpPr txBox="1"/>
          <p:nvPr/>
        </p:nvSpPr>
        <p:spPr>
          <a:xfrm>
            <a:off x="381000" y="762000"/>
            <a:ext cx="67818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With MANY faults in the crystal (involving 0.1 to 1% of “atoms”):</a:t>
            </a:r>
          </a:p>
        </p:txBody>
      </p:sp>
      <p:pic>
        <p:nvPicPr>
          <p:cNvPr id="848" name="Picture 1029" descr="Picture 1029"/>
          <p:cNvPicPr>
            <a:picLocks noChangeAspect="1"/>
          </p:cNvPicPr>
          <p:nvPr/>
        </p:nvPicPr>
        <p:blipFill>
          <a:blip r:embed="rId2">
            <a:extLst/>
          </a:blip>
          <a:srcRect r="19298" b="48538"/>
          <a:stretch>
            <a:fillRect/>
          </a:stretch>
        </p:blipFill>
        <p:spPr>
          <a:xfrm>
            <a:off x="838200" y="1219200"/>
            <a:ext cx="4267200" cy="2041525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Line 1031"/>
          <p:cNvSpPr/>
          <p:nvPr/>
        </p:nvSpPr>
        <p:spPr>
          <a:xfrm flipH="1" flipV="1">
            <a:off x="2895600" y="1219199"/>
            <a:ext cx="533401" cy="685802"/>
          </a:xfrm>
          <a:prstGeom prst="line">
            <a:avLst/>
          </a:prstGeom>
          <a:ln w="38100">
            <a:solidFill>
              <a:srgbClr val="FF3300"/>
            </a:solidFill>
            <a:prstDash val="dash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0" name="Line 1032"/>
          <p:cNvSpPr/>
          <p:nvPr/>
        </p:nvSpPr>
        <p:spPr>
          <a:xfrm flipV="1">
            <a:off x="3582670" y="1295400"/>
            <a:ext cx="1" cy="457200"/>
          </a:xfrm>
          <a:prstGeom prst="line">
            <a:avLst/>
          </a:prstGeom>
          <a:ln w="38100">
            <a:solidFill>
              <a:srgbClr val="FF3300"/>
            </a:solidFill>
            <a:prstDash val="dash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1" name="Oval 1033"/>
          <p:cNvSpPr/>
          <p:nvPr/>
        </p:nvSpPr>
        <p:spPr>
          <a:xfrm>
            <a:off x="2057400" y="2057400"/>
            <a:ext cx="457200" cy="457200"/>
          </a:xfrm>
          <a:prstGeom prst="ellipse">
            <a:avLst/>
          </a:prstGeom>
          <a:ln w="38100">
            <a:solidFill>
              <a:srgbClr val="FF33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2" name="Oval 1034"/>
          <p:cNvSpPr/>
          <p:nvPr/>
        </p:nvSpPr>
        <p:spPr>
          <a:xfrm>
            <a:off x="2438400" y="1447800"/>
            <a:ext cx="457200" cy="457200"/>
          </a:xfrm>
          <a:prstGeom prst="ellipse">
            <a:avLst/>
          </a:prstGeom>
          <a:ln w="38100">
            <a:solidFill>
              <a:srgbClr val="FF33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3" name="Text Box 1035"/>
          <p:cNvSpPr txBox="1"/>
          <p:nvPr/>
        </p:nvSpPr>
        <p:spPr>
          <a:xfrm>
            <a:off x="3048000" y="1750536"/>
            <a:ext cx="1600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3300"/>
                </a:solidFill>
              </a:defRPr>
            </a:lvl1pPr>
          </a:lstStyle>
          <a:p>
            <a:r>
              <a:t>Faults</a:t>
            </a:r>
          </a:p>
        </p:txBody>
      </p:sp>
      <p:sp>
        <p:nvSpPr>
          <p:cNvPr id="854" name="Text Box 1036"/>
          <p:cNvSpPr txBox="1"/>
          <p:nvPr/>
        </p:nvSpPr>
        <p:spPr>
          <a:xfrm>
            <a:off x="2667000" y="2283936"/>
            <a:ext cx="1600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3300"/>
                </a:solidFill>
              </a:defRPr>
            </a:lvl1pPr>
          </a:lstStyle>
          <a:p>
            <a:r>
              <a:t>Impurities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5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Another visualization of self-assembly:  floating magnetized shapes</a:t>
            </a:r>
          </a:p>
        </p:txBody>
      </p:sp>
      <p:sp>
        <p:nvSpPr>
          <p:cNvPr id="858" name="Rectangle 3"/>
          <p:cNvSpPr txBox="1"/>
          <p:nvPr/>
        </p:nvSpPr>
        <p:spPr>
          <a:xfrm>
            <a:off x="228600" y="4648200"/>
            <a:ext cx="8686800" cy="1398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Note how it takes </a:t>
            </a:r>
            <a:r>
              <a:rPr>
                <a:solidFill>
                  <a:srgbClr val="FFCC00"/>
                </a:solidFill>
              </a:rPr>
              <a:t>many</a:t>
            </a:r>
            <a:r>
              <a:t> tries to find the ideal / lowest-energy configuration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Facilitated by agitation (background energy) to knock it out of less desirable states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Source: Interdisciplinary Education Group, NSF MRSEC project of the University of Wisconsin. 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http://www.mrsec.wisc.edu/Edetc/cineplex/self/text.html</a:t>
            </a:r>
          </a:p>
        </p:txBody>
      </p:sp>
      <p:sp>
        <p:nvSpPr>
          <p:cNvPr id="859" name="Rectangle 4"/>
          <p:cNvSpPr txBox="1"/>
          <p:nvPr/>
        </p:nvSpPr>
        <p:spPr>
          <a:xfrm>
            <a:off x="381000" y="762000"/>
            <a:ext cx="8305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Crystal growth / self-assembly of floating plastic magnets:</a:t>
            </a:r>
          </a:p>
        </p:txBody>
      </p:sp>
      <p:pic>
        <p:nvPicPr>
          <p:cNvPr id="86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1447800"/>
            <a:ext cx="4065588" cy="30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1" name="Rectangle 8"/>
          <p:cNvSpPr txBox="1"/>
          <p:nvPr/>
        </p:nvSpPr>
        <p:spPr>
          <a:xfrm>
            <a:off x="4800600" y="2590800"/>
            <a:ext cx="4114800" cy="435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Supporting webpage with embedded animation:</a:t>
            </a:r>
          </a:p>
          <a:p>
            <a:pPr algn="l"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The Need for Self-Assembly - Supporting Materials - Animation_2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6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this time we didn’t get much overall crystal growth!</a:t>
            </a:r>
          </a:p>
        </p:txBody>
      </p:sp>
      <p:sp>
        <p:nvSpPr>
          <p:cNvPr id="865" name="Rectangle 3"/>
          <p:cNvSpPr txBox="1"/>
          <p:nvPr/>
        </p:nvSpPr>
        <p:spPr>
          <a:xfrm>
            <a:off x="304800" y="3352800"/>
            <a:ext cx="8686800" cy="2378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Problem?  </a:t>
            </a:r>
            <a:r>
              <a:rPr b="1"/>
              <a:t>Too much energy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Triangles briefly condensed - but then jumped back off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this DID have side advantage</a:t>
            </a:r>
            <a:r>
              <a:rPr b="0"/>
              <a:t>:  It grew almost no “Bad” mis-bonded crystal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Mis-bonded atoms were held so weakly that they re-evaporated VERY fast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Solution for this:  Slow things down = Reduce temperature of the system</a:t>
            </a:r>
          </a:p>
        </p:txBody>
      </p:sp>
      <p:pic>
        <p:nvPicPr>
          <p:cNvPr id="86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16875" t="12500" r="8124" b="12500"/>
          <a:stretch>
            <a:fillRect/>
          </a:stretch>
        </p:blipFill>
        <p:spPr>
          <a:xfrm>
            <a:off x="2895600" y="838200"/>
            <a:ext cx="3048000" cy="228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Processing rate vs. lithography and its best resolution</a:t>
            </a:r>
          </a:p>
        </p:txBody>
      </p:sp>
      <p:sp>
        <p:nvSpPr>
          <p:cNvPr id="117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838200"/>
            <a:ext cx="8991600" cy="1447800"/>
          </a:xfrm>
          <a:prstGeom prst="rect">
            <a:avLst/>
          </a:prstGeom>
        </p:spPr>
        <p:txBody>
          <a:bodyPr/>
          <a:lstStyle/>
          <a:p>
            <a:pPr defTabSz="402336">
              <a:spcBef>
                <a:spcPts val="100"/>
              </a:spcBef>
              <a:tabLst>
                <a:tab pos="2603500" algn="l"/>
              </a:tabLst>
              <a:defRPr sz="792">
                <a:effectLst>
                  <a:outerShdw blurRad="16764" dist="16764" dir="2700000" rotWithShape="0">
                    <a:srgbClr val="000000"/>
                  </a:outerShdw>
                </a:effectLst>
              </a:defRPr>
            </a:pPr>
            <a:r>
              <a:t>								</a:t>
            </a:r>
          </a:p>
          <a:p>
            <a:pPr defTabSz="402336">
              <a:spcBef>
                <a:spcPts val="100"/>
              </a:spcBef>
              <a:tabLst>
                <a:tab pos="2603500" algn="l"/>
              </a:tabLst>
              <a:defRPr sz="792">
                <a:effectLst>
                  <a:outerShdw blurRad="16764" dist="16764" dir="2700000" rotWithShape="0">
                    <a:srgbClr val="000000"/>
                  </a:outerShdw>
                </a:effectLst>
              </a:defRPr>
            </a:pPr>
            <a:r>
              <a:t>					</a:t>
            </a:r>
            <a:r>
              <a:rPr sz="528"/>
              <a:t>Source: Don Tennant of Bell Labs</a:t>
            </a:r>
          </a:p>
          <a:p>
            <a:pPr defTabSz="402336">
              <a:spcBef>
                <a:spcPts val="100"/>
              </a:spcBef>
              <a:tabLst>
                <a:tab pos="2603500" algn="l"/>
              </a:tabLst>
              <a:defRPr sz="792">
                <a:effectLst>
                  <a:outerShdw blurRad="16764" dist="16764" dir="2700000" rotWithShape="0">
                    <a:srgbClr val="000000"/>
                  </a:outerShdw>
                </a:effectLst>
              </a:defRPr>
            </a:pPr>
            <a:r>
              <a:t>					</a:t>
            </a:r>
            <a:endParaRPr sz="704"/>
          </a:p>
          <a:p>
            <a:pPr defTabSz="402336">
              <a:spcBef>
                <a:spcPts val="200"/>
              </a:spcBef>
              <a:tabLst>
                <a:tab pos="2603500" algn="l"/>
              </a:tabLst>
              <a:defRPr sz="792">
                <a:effectLst>
                  <a:outerShdw blurRad="16764" dist="1676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02336">
              <a:spcBef>
                <a:spcPts val="200"/>
              </a:spcBef>
              <a:tabLst>
                <a:tab pos="2603500" algn="l"/>
              </a:tabLst>
              <a:defRPr sz="792">
                <a:effectLst>
                  <a:outerShdw blurRad="16764" dist="1676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02336">
              <a:spcBef>
                <a:spcPts val="100"/>
              </a:spcBef>
              <a:tabLst>
                <a:tab pos="2603500" algn="l"/>
              </a:tabLst>
              <a:defRPr sz="792">
                <a:effectLst>
                  <a:outerShdw blurRad="16764" dist="16764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402336">
              <a:spcBef>
                <a:spcPts val="200"/>
              </a:spcBef>
              <a:tabLst>
                <a:tab pos="2603500" algn="l"/>
              </a:tabLst>
              <a:defRPr sz="792">
                <a:effectLst>
                  <a:outerShdw blurRad="16764" dist="16764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02336">
              <a:spcBef>
                <a:spcPts val="100"/>
              </a:spcBef>
              <a:tabLst>
                <a:tab pos="2603500" algn="l"/>
              </a:tabLst>
              <a:defRPr sz="704" b="1">
                <a:solidFill>
                  <a:srgbClr val="FF9933"/>
                </a:solidFill>
                <a:effectLst>
                  <a:outerShdw blurRad="16764" dist="16764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pic>
        <p:nvPicPr>
          <p:cNvPr id="11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4881" t="11519" r="7484" b="6828"/>
          <a:stretch>
            <a:fillRect/>
          </a:stretch>
        </p:blipFill>
        <p:spPr>
          <a:xfrm>
            <a:off x="114300" y="761999"/>
            <a:ext cx="5791200" cy="401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ext Box 5"/>
          <p:cNvSpPr txBox="1"/>
          <p:nvPr/>
        </p:nvSpPr>
        <p:spPr>
          <a:xfrm rot="5400000">
            <a:off x="2932430" y="5415280"/>
            <a:ext cx="17526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000"/>
              </a:spcBef>
              <a:defRPr b="0">
                <a:solidFill>
                  <a:srgbClr val="FFCC00"/>
                </a:solidFill>
              </a:defRPr>
            </a:lvl1pPr>
          </a:lstStyle>
          <a:p>
            <a:r>
              <a:t>- 25 Hours</a:t>
            </a:r>
          </a:p>
        </p:txBody>
      </p:sp>
      <p:sp>
        <p:nvSpPr>
          <p:cNvPr id="120" name="Oval 6"/>
          <p:cNvSpPr/>
          <p:nvPr/>
        </p:nvSpPr>
        <p:spPr>
          <a:xfrm>
            <a:off x="4927600" y="1092200"/>
            <a:ext cx="4445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Oval 7"/>
          <p:cNvSpPr/>
          <p:nvPr/>
        </p:nvSpPr>
        <p:spPr>
          <a:xfrm>
            <a:off x="4514850" y="1276350"/>
            <a:ext cx="368300" cy="254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Oval 8"/>
          <p:cNvSpPr/>
          <p:nvPr/>
        </p:nvSpPr>
        <p:spPr>
          <a:xfrm>
            <a:off x="3594100" y="1555750"/>
            <a:ext cx="990600" cy="5334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Oval 9"/>
          <p:cNvSpPr/>
          <p:nvPr/>
        </p:nvSpPr>
        <p:spPr>
          <a:xfrm>
            <a:off x="2159000" y="2921000"/>
            <a:ext cx="457200" cy="3048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Text Box 10"/>
          <p:cNvSpPr txBox="1"/>
          <p:nvPr/>
        </p:nvSpPr>
        <p:spPr>
          <a:xfrm>
            <a:off x="5410200" y="1219200"/>
            <a:ext cx="1676400" cy="2692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Photolithography</a:t>
            </a:r>
          </a:p>
        </p:txBody>
      </p:sp>
      <p:sp>
        <p:nvSpPr>
          <p:cNvPr id="125" name="Text Box 11"/>
          <p:cNvSpPr txBox="1"/>
          <p:nvPr/>
        </p:nvSpPr>
        <p:spPr>
          <a:xfrm>
            <a:off x="1752600" y="1143000"/>
            <a:ext cx="1828800" cy="269240"/>
          </a:xfrm>
          <a:prstGeom prst="rect">
            <a:avLst/>
          </a:prstGeom>
          <a:solidFill>
            <a:srgbClr val="FF99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E-beam lithography</a:t>
            </a:r>
          </a:p>
        </p:txBody>
      </p:sp>
      <p:sp>
        <p:nvSpPr>
          <p:cNvPr id="126" name="Text Box 12"/>
          <p:cNvSpPr txBox="1"/>
          <p:nvPr/>
        </p:nvSpPr>
        <p:spPr>
          <a:xfrm rot="5400000">
            <a:off x="1484630" y="5415280"/>
            <a:ext cx="17526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000"/>
              </a:spcBef>
              <a:defRPr b="0">
                <a:solidFill>
                  <a:srgbClr val="FFCC00"/>
                </a:solidFill>
              </a:defRPr>
            </a:lvl1pPr>
          </a:lstStyle>
          <a:p>
            <a:r>
              <a:t>- 3000 Years</a:t>
            </a:r>
          </a:p>
        </p:txBody>
      </p:sp>
      <p:sp>
        <p:nvSpPr>
          <p:cNvPr id="127" name="Text Box 13"/>
          <p:cNvSpPr txBox="1"/>
          <p:nvPr/>
        </p:nvSpPr>
        <p:spPr>
          <a:xfrm rot="5400000">
            <a:off x="36830" y="5491480"/>
            <a:ext cx="1752601" cy="3708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000"/>
              </a:spcBef>
              <a:defRPr b="0">
                <a:solidFill>
                  <a:srgbClr val="FF66CC"/>
                </a:solidFill>
              </a:defRPr>
            </a:lvl1pPr>
          </a:lstStyle>
          <a:p>
            <a:r>
              <a:t>- 3 billion years</a:t>
            </a:r>
          </a:p>
        </p:txBody>
      </p:sp>
      <p:sp>
        <p:nvSpPr>
          <p:cNvPr id="128" name="Oval 14"/>
          <p:cNvSpPr/>
          <p:nvPr/>
        </p:nvSpPr>
        <p:spPr>
          <a:xfrm>
            <a:off x="2630488" y="2173288"/>
            <a:ext cx="608013" cy="493713"/>
          </a:xfrm>
          <a:prstGeom prst="ellipse">
            <a:avLst/>
          </a:prstGeom>
          <a:solidFill>
            <a:srgbClr val="FF3300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Oval 15"/>
          <p:cNvSpPr/>
          <p:nvPr/>
        </p:nvSpPr>
        <p:spPr>
          <a:xfrm>
            <a:off x="3124200" y="2133600"/>
            <a:ext cx="609600" cy="381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Oval 16"/>
          <p:cNvSpPr/>
          <p:nvPr/>
        </p:nvSpPr>
        <p:spPr>
          <a:xfrm>
            <a:off x="685800" y="3886200"/>
            <a:ext cx="457200" cy="304800"/>
          </a:xfrm>
          <a:prstGeom prst="ellipse">
            <a:avLst/>
          </a:prstGeom>
          <a:solidFill>
            <a:srgbClr val="FF66CC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Text Box 17"/>
          <p:cNvSpPr txBox="1"/>
          <p:nvPr/>
        </p:nvSpPr>
        <p:spPr>
          <a:xfrm>
            <a:off x="2819400" y="2819400"/>
            <a:ext cx="1447800" cy="269240"/>
          </a:xfrm>
          <a:prstGeom prst="rect">
            <a:avLst/>
          </a:prstGeom>
          <a:solidFill>
            <a:srgbClr val="FF33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AFM lithography</a:t>
            </a:r>
          </a:p>
        </p:txBody>
      </p:sp>
      <p:sp>
        <p:nvSpPr>
          <p:cNvPr id="132" name="Text Box 18"/>
          <p:cNvSpPr txBox="1"/>
          <p:nvPr/>
        </p:nvSpPr>
        <p:spPr>
          <a:xfrm>
            <a:off x="1143000" y="3852862"/>
            <a:ext cx="1447800" cy="269241"/>
          </a:xfrm>
          <a:prstGeom prst="rect">
            <a:avLst/>
          </a:prstGeom>
          <a:solidFill>
            <a:srgbClr val="FF66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7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STM lithography</a:t>
            </a:r>
          </a:p>
        </p:txBody>
      </p:sp>
      <p:sp>
        <p:nvSpPr>
          <p:cNvPr id="133" name="Text Box 19"/>
          <p:cNvSpPr txBox="1"/>
          <p:nvPr/>
        </p:nvSpPr>
        <p:spPr>
          <a:xfrm rot="5400000">
            <a:off x="2062480" y="5415280"/>
            <a:ext cx="17526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1000"/>
              </a:spcBef>
              <a:defRPr b="0">
                <a:solidFill>
                  <a:srgbClr val="FF3300"/>
                </a:solidFill>
              </a:defRPr>
            </a:lvl1pPr>
          </a:lstStyle>
          <a:p>
            <a:r>
              <a:t>- 30 Years</a:t>
            </a:r>
          </a:p>
        </p:txBody>
      </p:sp>
      <p:sp>
        <p:nvSpPr>
          <p:cNvPr id="134" name="WordArt 20"/>
          <p:cNvSpPr txBox="1"/>
          <p:nvPr/>
        </p:nvSpPr>
        <p:spPr>
          <a:xfrm rot="5400000">
            <a:off x="4223881" y="5009018"/>
            <a:ext cx="200433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1400" b="0">
                <a:ln w="11112">
                  <a:solidFill>
                    <a:srgbClr val="FFFFFF"/>
                  </a:solidFill>
                </a:ln>
                <a:solidFill>
                  <a:srgbClr val="00808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- 1/100 seconds</a:t>
            </a:r>
          </a:p>
        </p:txBody>
      </p:sp>
      <p:sp>
        <p:nvSpPr>
          <p:cNvPr id="135" name="Rectangle 21"/>
          <p:cNvSpPr txBox="1"/>
          <p:nvPr/>
        </p:nvSpPr>
        <p:spPr>
          <a:xfrm>
            <a:off x="5943600" y="5029200"/>
            <a:ext cx="3200400" cy="590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tabLst>
                <a:tab pos="59436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Processing time for 5x5 mm</a:t>
            </a:r>
            <a:r>
              <a:rPr baseline="30000"/>
              <a:t>2</a:t>
            </a:r>
            <a:r>
              <a:t> </a:t>
            </a:r>
          </a:p>
          <a:p>
            <a:pPr algn="l">
              <a:spcBef>
                <a:spcPts val="300"/>
              </a:spcBef>
              <a:tabLst>
                <a:tab pos="59436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1/10,000 the area </a:t>
            </a:r>
            <a:r>
              <a:rPr>
                <a:ln w="9525">
                  <a:solidFill>
                    <a:srgbClr val="FFD800"/>
                  </a:solidFill>
                </a:ln>
                <a:solidFill>
                  <a:srgbClr val="FFD800"/>
                </a:solidFill>
              </a:rPr>
              <a:t>single</a:t>
            </a:r>
            <a:r>
              <a:t> Si wafer</a:t>
            </a:r>
          </a:p>
        </p:txBody>
      </p:sp>
      <p:sp>
        <p:nvSpPr>
          <p:cNvPr id="136" name="Line 22"/>
          <p:cNvSpPr/>
          <p:nvPr/>
        </p:nvSpPr>
        <p:spPr>
          <a:xfrm flipH="1">
            <a:off x="5486400" y="5486400"/>
            <a:ext cx="457200" cy="0"/>
          </a:xfrm>
          <a:prstGeom prst="line">
            <a:avLst/>
          </a:prstGeom>
          <a:ln w="76200">
            <a:solidFill>
              <a:srgbClr val="FFD8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69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Confirming earlier self-assembly strategies:</a:t>
            </a:r>
          </a:p>
        </p:txBody>
      </p:sp>
      <p:sp>
        <p:nvSpPr>
          <p:cNvPr id="870" name="Rectangle 1027"/>
          <p:cNvSpPr txBox="1"/>
          <p:nvPr/>
        </p:nvSpPr>
        <p:spPr>
          <a:xfrm>
            <a:off x="228600" y="762000"/>
            <a:ext cx="8686800" cy="5229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Best self-assembly almost always produced by a subtle optimization of temperature and flux:</a:t>
            </a:r>
          </a:p>
          <a:p>
            <a:pPr algn="l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Temperature: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Low temperatures: Easier to reach, less likely to liberate impurities from elsewhere,</a:t>
            </a:r>
            <a:endParaRPr sz="800"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and may best preserve desirable features of assembly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Moderate temperatures: Help newly arrived parts to quickly reach proper sites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High temperatures: Make it less likely that undesirable impurities will stick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or that more energetic arrangements will persist 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Flux (or flow):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Higher the flux, faster the parts already on surface must get into proper positions </a:t>
            </a:r>
          </a:p>
          <a:p>
            <a:pPr algn="l"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So higher fluxes require use of higher growth temperatures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But higher flux </a:t>
            </a:r>
            <a:r>
              <a:rPr b="1"/>
              <a:t>does</a:t>
            </a:r>
            <a:r>
              <a:t> make presence of ambient impurities less important</a:t>
            </a:r>
          </a:p>
          <a:p>
            <a:pPr algn="l"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Because they then constitute smaller fraction of arriving parts (atoms)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A neat example of naturally occurring self-assembly:</a:t>
            </a:r>
          </a:p>
        </p:txBody>
      </p:sp>
      <p:sp>
        <p:nvSpPr>
          <p:cNvPr id="873" name="Rectangle 1027"/>
          <p:cNvSpPr txBox="1"/>
          <p:nvPr/>
        </p:nvSpPr>
        <p:spPr>
          <a:xfrm>
            <a:off x="228600" y="685800"/>
            <a:ext cx="8686800" cy="336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One that I only recently learned about!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Water, percolating down through rocks, leeches out (dissolves) silica (SiO</a:t>
            </a:r>
            <a:r>
              <a:rPr baseline="-25000"/>
              <a:t>2</a:t>
            </a:r>
            <a:r>
              <a:t>)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If the water then begins to dry up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Silica becomes supersaturated, and precipitates back out of solution</a:t>
            </a:r>
          </a:p>
          <a:p>
            <a:pPr algn="l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Under the right conditions, silica precipitates form uniform spheres, 100's of nm in diameter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If drying/precipitation is slow enough, spheres have time to get organized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First into sheets:			And, eventually, into full 3D structures:</a:t>
            </a:r>
          </a:p>
        </p:txBody>
      </p:sp>
      <p:pic>
        <p:nvPicPr>
          <p:cNvPr id="87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199" y="4343400"/>
            <a:ext cx="2793011" cy="2251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9200" y="4341721"/>
            <a:ext cx="2977970" cy="2230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78" name="Rectangle 1026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When 3D regions grow into one another, you get the gemstone </a:t>
            </a:r>
            <a:r>
              <a:rPr b="1">
                <a:solidFill>
                  <a:srgbClr val="FFD800"/>
                </a:solidFill>
              </a:rPr>
              <a:t>OPAL</a:t>
            </a:r>
            <a:r>
              <a:rPr b="1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879" name="Rectangle 1027"/>
          <p:cNvSpPr txBox="1"/>
          <p:nvPr/>
        </p:nvSpPr>
        <p:spPr>
          <a:xfrm>
            <a:off x="228600" y="3429000"/>
            <a:ext cx="8763000" cy="255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Which is treasured for its </a:t>
            </a:r>
            <a:r>
              <a:rPr b="1"/>
              <a:t>"iridescent colors"  </a:t>
            </a:r>
            <a:r>
              <a:t>(= colors that shift with viewing angle)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All because of </a:t>
            </a:r>
            <a:r>
              <a:rPr b="1">
                <a:solidFill>
                  <a:srgbClr val="FFD800"/>
                </a:solidFill>
              </a:rPr>
              <a:t>Wave Diffraction</a:t>
            </a:r>
            <a:r>
              <a:t>!</a:t>
            </a:r>
          </a:p>
          <a:p>
            <a:pPr algn="l">
              <a:spcBef>
                <a:spcPts val="400"/>
              </a:spcBef>
              <a:tabLst>
                <a:tab pos="457200" algn="l"/>
                <a:tab pos="914400" algn="l"/>
                <a:tab pos="13716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	</a:t>
            </a:r>
            <a:r>
              <a:rPr b="1"/>
              <a:t>Spheres are about the size of light's wavelength so they scatter light</a:t>
            </a:r>
          </a:p>
          <a:p>
            <a:pPr algn="l">
              <a:spcBef>
                <a:spcPts val="400"/>
              </a:spcBef>
              <a:tabLst>
                <a:tab pos="457200" algn="l"/>
                <a:tab pos="914400" algn="l"/>
                <a:tab pos="13716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  <a:r>
              <a:rPr>
                <a:solidFill>
                  <a:srgbClr val="FFD800"/>
                </a:solidFill>
              </a:rPr>
              <a:t>Which adds constructively for one color (wavelength), in one direction</a:t>
            </a:r>
          </a:p>
          <a:p>
            <a:pPr algn="l">
              <a:spcBef>
                <a:spcPts val="400"/>
              </a:spcBef>
              <a:tabLst>
                <a:tab pos="457200" algn="l"/>
                <a:tab pos="914400" algn="l"/>
                <a:tab pos="13716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tabLst>
                <a:tab pos="457200" algn="l"/>
                <a:tab pos="914400" algn="l"/>
                <a:tab pos="1371600" algn="l"/>
              </a:tabLst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</a:t>
            </a:r>
            <a:r>
              <a:rPr>
                <a:solidFill>
                  <a:srgbClr val="FFD800"/>
                </a:solidFill>
              </a:rPr>
              <a:t>Or adds constructively for another color (wavelength), in another direction</a:t>
            </a:r>
          </a:p>
        </p:txBody>
      </p:sp>
      <p:pic>
        <p:nvPicPr>
          <p:cNvPr id="88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84475" y="838200"/>
            <a:ext cx="3289300" cy="246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t>In the lab, I did something similar with individual atoms via:</a:t>
            </a:r>
          </a:p>
          <a:p>
            <a:pPr defTabSz="877823">
              <a:defRPr sz="2112">
                <a:effectLst>
                  <a:outerShdw blurRad="36576" dist="36576" dir="2700000" rotWithShape="0">
                    <a:srgbClr val="000000"/>
                  </a:outerShdw>
                </a:effectLst>
              </a:defRPr>
            </a:pPr>
            <a:r>
              <a:rPr sz="959"/>
              <a:t/>
            </a:r>
            <a:br>
              <a:rPr sz="959"/>
            </a:br>
            <a:r>
              <a:rPr>
                <a:solidFill>
                  <a:srgbClr val="FFD800"/>
                </a:solidFill>
              </a:rPr>
              <a:t>"Molecular Beam Epitaxy"  (MBE)</a:t>
            </a:r>
          </a:p>
        </p:txBody>
      </p:sp>
      <p:sp>
        <p:nvSpPr>
          <p:cNvPr id="88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36637"/>
            <a:ext cx="8763000" cy="5334001"/>
          </a:xfrm>
          <a:prstGeom prst="rect">
            <a:avLst/>
          </a:prstGeom>
        </p:spPr>
        <p:txBody>
          <a:bodyPr/>
          <a:lstStyle/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Throw individual atoms across vacuum chamber (by evaporating them)</a:t>
            </a:r>
          </a:p>
          <a:p>
            <a:pPr defTabSz="896111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Let them land on mildly heated substrate (which allows them to still move around) </a:t>
            </a:r>
          </a:p>
          <a:p>
            <a:pPr defTabSz="896111">
              <a:defRPr sz="980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Arriving atoms ➔</a:t>
            </a:r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		&lt;= Migrating atoms</a:t>
            </a:r>
          </a:p>
          <a:p>
            <a:pPr defTabSz="896111">
              <a:defRPr sz="137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764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it takes 1M$ plus worth of vacuum equipment to make it this "simple"</a:t>
            </a:r>
          </a:p>
          <a:p>
            <a:pPr defTabSz="896111">
              <a:defRPr sz="882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My homepage view:			My full two growth chamber system:</a:t>
            </a:r>
          </a:p>
          <a:p>
            <a:pPr defTabSz="896111"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defRPr sz="1176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96111">
              <a:spcBef>
                <a:spcPts val="300"/>
              </a:spcBef>
              <a:defRPr sz="1568">
                <a:effectLst>
                  <a:outerShdw blurRad="37338" dist="37338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    </a:t>
            </a:r>
            <a:r>
              <a:rPr sz="1372"/>
              <a:t>Arrow marks point where photo at left was taken</a:t>
            </a:r>
          </a:p>
        </p:txBody>
      </p:sp>
      <p:grpSp>
        <p:nvGrpSpPr>
          <p:cNvPr id="944" name="Group 4"/>
          <p:cNvGrpSpPr/>
          <p:nvPr/>
        </p:nvGrpSpPr>
        <p:grpSpPr>
          <a:xfrm>
            <a:off x="3124199" y="2027236"/>
            <a:ext cx="2362201" cy="1447800"/>
            <a:chOff x="0" y="0"/>
            <a:chExt cx="2362200" cy="1447799"/>
          </a:xfrm>
        </p:grpSpPr>
        <p:sp>
          <p:nvSpPr>
            <p:cNvPr id="884" name="Oval 5"/>
            <p:cNvSpPr/>
            <p:nvPr/>
          </p:nvSpPr>
          <p:spPr>
            <a:xfrm flipH="1">
              <a:off x="407233" y="797935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5" name="Oval 6"/>
            <p:cNvSpPr/>
            <p:nvPr/>
          </p:nvSpPr>
          <p:spPr>
            <a:xfrm flipH="1">
              <a:off x="243601" y="797935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6" name="Oval 7"/>
            <p:cNvSpPr/>
            <p:nvPr/>
          </p:nvSpPr>
          <p:spPr>
            <a:xfrm flipH="1">
              <a:off x="163631" y="952860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7" name="Oval 8"/>
            <p:cNvSpPr/>
            <p:nvPr/>
          </p:nvSpPr>
          <p:spPr>
            <a:xfrm flipH="1">
              <a:off x="326032" y="952860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8" name="Oval 9"/>
            <p:cNvSpPr/>
            <p:nvPr/>
          </p:nvSpPr>
          <p:spPr>
            <a:xfrm flipH="1">
              <a:off x="81200" y="797935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9" name="Oval 10"/>
            <p:cNvSpPr/>
            <p:nvPr/>
          </p:nvSpPr>
          <p:spPr>
            <a:xfrm flipH="1">
              <a:off x="0" y="952860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0" name="Oval 11"/>
            <p:cNvSpPr/>
            <p:nvPr/>
          </p:nvSpPr>
          <p:spPr>
            <a:xfrm flipH="1">
              <a:off x="570864" y="797935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1" name="Oval 12"/>
            <p:cNvSpPr/>
            <p:nvPr/>
          </p:nvSpPr>
          <p:spPr>
            <a:xfrm flipH="1">
              <a:off x="488433" y="952860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2" name="Oval 13"/>
            <p:cNvSpPr/>
            <p:nvPr/>
          </p:nvSpPr>
          <p:spPr>
            <a:xfrm flipH="1">
              <a:off x="733266" y="797935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3" name="Oval 14"/>
            <p:cNvSpPr/>
            <p:nvPr/>
          </p:nvSpPr>
          <p:spPr>
            <a:xfrm flipH="1">
              <a:off x="650835" y="952860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4" name="Oval 15"/>
            <p:cNvSpPr/>
            <p:nvPr/>
          </p:nvSpPr>
          <p:spPr>
            <a:xfrm flipH="1">
              <a:off x="896899" y="797935"/>
              <a:ext cx="161171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5" name="Oval 16"/>
            <p:cNvSpPr/>
            <p:nvPr/>
          </p:nvSpPr>
          <p:spPr>
            <a:xfrm flipH="1">
              <a:off x="814466" y="952860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6" name="Oval 17"/>
            <p:cNvSpPr/>
            <p:nvPr/>
          </p:nvSpPr>
          <p:spPr>
            <a:xfrm flipH="1">
              <a:off x="1058068" y="797935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7" name="Oval 18"/>
            <p:cNvSpPr/>
            <p:nvPr/>
          </p:nvSpPr>
          <p:spPr>
            <a:xfrm flipH="1">
              <a:off x="978098" y="952860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8" name="Oval 19"/>
            <p:cNvSpPr/>
            <p:nvPr/>
          </p:nvSpPr>
          <p:spPr>
            <a:xfrm flipH="1">
              <a:off x="339566" y="207024"/>
              <a:ext cx="163633" cy="1768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99" name="Oval 20"/>
            <p:cNvSpPr/>
            <p:nvPr/>
          </p:nvSpPr>
          <p:spPr>
            <a:xfrm flipH="1">
              <a:off x="1550193" y="791080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0" name="Oval 21"/>
            <p:cNvSpPr/>
            <p:nvPr/>
          </p:nvSpPr>
          <p:spPr>
            <a:xfrm flipH="1">
              <a:off x="1304132" y="952860"/>
              <a:ext cx="161171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1" name="Oval 22"/>
            <p:cNvSpPr/>
            <p:nvPr/>
          </p:nvSpPr>
          <p:spPr>
            <a:xfrm flipH="1">
              <a:off x="1465302" y="952860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2" name="Oval 23"/>
            <p:cNvSpPr/>
            <p:nvPr/>
          </p:nvSpPr>
          <p:spPr>
            <a:xfrm flipH="1">
              <a:off x="1221699" y="797935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3" name="Oval 24"/>
            <p:cNvSpPr/>
            <p:nvPr/>
          </p:nvSpPr>
          <p:spPr>
            <a:xfrm flipH="1">
              <a:off x="1140499" y="952860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4" name="Oval 25"/>
            <p:cNvSpPr/>
            <p:nvPr/>
          </p:nvSpPr>
          <p:spPr>
            <a:xfrm flipH="1">
              <a:off x="650836" y="638896"/>
              <a:ext cx="161171" cy="1768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5" name="Oval 26"/>
            <p:cNvSpPr/>
            <p:nvPr/>
          </p:nvSpPr>
          <p:spPr>
            <a:xfrm flipH="1">
              <a:off x="1628933" y="952860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6" name="Oval 27"/>
            <p:cNvSpPr/>
            <p:nvPr/>
          </p:nvSpPr>
          <p:spPr>
            <a:xfrm flipH="1">
              <a:off x="1193403" y="315335"/>
              <a:ext cx="163633" cy="1768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7" name="Oval 28"/>
            <p:cNvSpPr/>
            <p:nvPr/>
          </p:nvSpPr>
          <p:spPr>
            <a:xfrm flipH="1">
              <a:off x="1791335" y="952860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8" name="Oval 29"/>
            <p:cNvSpPr/>
            <p:nvPr/>
          </p:nvSpPr>
          <p:spPr>
            <a:xfrm flipH="1">
              <a:off x="2049702" y="368805"/>
              <a:ext cx="161171" cy="1768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09" name="Oval 30"/>
            <p:cNvSpPr/>
            <p:nvPr/>
          </p:nvSpPr>
          <p:spPr>
            <a:xfrm flipH="1">
              <a:off x="1954966" y="952860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0" name="Oval 31"/>
            <p:cNvSpPr/>
            <p:nvPr/>
          </p:nvSpPr>
          <p:spPr>
            <a:xfrm flipH="1">
              <a:off x="2118597" y="952860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1" name="Oval 32"/>
            <p:cNvSpPr/>
            <p:nvPr/>
          </p:nvSpPr>
          <p:spPr>
            <a:xfrm flipH="1">
              <a:off x="407233" y="1114641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2" name="Oval 33"/>
            <p:cNvSpPr/>
            <p:nvPr/>
          </p:nvSpPr>
          <p:spPr>
            <a:xfrm flipH="1">
              <a:off x="243601" y="1114641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3" name="Oval 34"/>
            <p:cNvSpPr/>
            <p:nvPr/>
          </p:nvSpPr>
          <p:spPr>
            <a:xfrm flipH="1">
              <a:off x="163631" y="1269567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4" name="Oval 35"/>
            <p:cNvSpPr/>
            <p:nvPr/>
          </p:nvSpPr>
          <p:spPr>
            <a:xfrm flipH="1">
              <a:off x="326032" y="1269567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5" name="Oval 36"/>
            <p:cNvSpPr/>
            <p:nvPr/>
          </p:nvSpPr>
          <p:spPr>
            <a:xfrm flipH="1">
              <a:off x="81200" y="1114641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6" name="Oval 37"/>
            <p:cNvSpPr/>
            <p:nvPr/>
          </p:nvSpPr>
          <p:spPr>
            <a:xfrm flipH="1">
              <a:off x="0" y="1269567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7" name="Oval 38"/>
            <p:cNvSpPr/>
            <p:nvPr/>
          </p:nvSpPr>
          <p:spPr>
            <a:xfrm flipH="1">
              <a:off x="570864" y="1114641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8" name="Oval 39"/>
            <p:cNvSpPr/>
            <p:nvPr/>
          </p:nvSpPr>
          <p:spPr>
            <a:xfrm flipH="1">
              <a:off x="488433" y="1269567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9" name="Oval 40"/>
            <p:cNvSpPr/>
            <p:nvPr/>
          </p:nvSpPr>
          <p:spPr>
            <a:xfrm flipH="1">
              <a:off x="733266" y="1114641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0" name="Oval 41"/>
            <p:cNvSpPr/>
            <p:nvPr/>
          </p:nvSpPr>
          <p:spPr>
            <a:xfrm flipH="1">
              <a:off x="650835" y="1269567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1" name="Oval 42"/>
            <p:cNvSpPr/>
            <p:nvPr/>
          </p:nvSpPr>
          <p:spPr>
            <a:xfrm flipH="1">
              <a:off x="896899" y="1114641"/>
              <a:ext cx="161171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2" name="Oval 43"/>
            <p:cNvSpPr/>
            <p:nvPr/>
          </p:nvSpPr>
          <p:spPr>
            <a:xfrm flipH="1">
              <a:off x="814466" y="1269567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3" name="Oval 44"/>
            <p:cNvSpPr/>
            <p:nvPr/>
          </p:nvSpPr>
          <p:spPr>
            <a:xfrm flipH="1">
              <a:off x="1058068" y="1114641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4" name="Oval 45"/>
            <p:cNvSpPr/>
            <p:nvPr/>
          </p:nvSpPr>
          <p:spPr>
            <a:xfrm flipH="1">
              <a:off x="978098" y="1269567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5" name="Oval 46"/>
            <p:cNvSpPr/>
            <p:nvPr/>
          </p:nvSpPr>
          <p:spPr>
            <a:xfrm flipH="1">
              <a:off x="1547733" y="1114641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6" name="Oval 47"/>
            <p:cNvSpPr/>
            <p:nvPr/>
          </p:nvSpPr>
          <p:spPr>
            <a:xfrm flipH="1">
              <a:off x="1384101" y="1114641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7" name="Oval 48"/>
            <p:cNvSpPr/>
            <p:nvPr/>
          </p:nvSpPr>
          <p:spPr>
            <a:xfrm flipH="1">
              <a:off x="1304132" y="1269567"/>
              <a:ext cx="161171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8" name="Oval 49"/>
            <p:cNvSpPr/>
            <p:nvPr/>
          </p:nvSpPr>
          <p:spPr>
            <a:xfrm flipH="1">
              <a:off x="1465302" y="1269567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9" name="Oval 50"/>
            <p:cNvSpPr/>
            <p:nvPr/>
          </p:nvSpPr>
          <p:spPr>
            <a:xfrm flipH="1">
              <a:off x="1221699" y="1114641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0" name="Oval 51"/>
            <p:cNvSpPr/>
            <p:nvPr/>
          </p:nvSpPr>
          <p:spPr>
            <a:xfrm flipH="1">
              <a:off x="1140499" y="1269567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1" name="Oval 52"/>
            <p:cNvSpPr/>
            <p:nvPr/>
          </p:nvSpPr>
          <p:spPr>
            <a:xfrm flipH="1">
              <a:off x="1711364" y="1114641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2" name="Oval 53"/>
            <p:cNvSpPr/>
            <p:nvPr/>
          </p:nvSpPr>
          <p:spPr>
            <a:xfrm flipH="1">
              <a:off x="1628933" y="1269567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3" name="Oval 54"/>
            <p:cNvSpPr/>
            <p:nvPr/>
          </p:nvSpPr>
          <p:spPr>
            <a:xfrm flipH="1">
              <a:off x="1873765" y="1114641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4" name="Oval 55"/>
            <p:cNvSpPr/>
            <p:nvPr/>
          </p:nvSpPr>
          <p:spPr>
            <a:xfrm flipH="1">
              <a:off x="1791335" y="1269567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5" name="Oval 56"/>
            <p:cNvSpPr/>
            <p:nvPr/>
          </p:nvSpPr>
          <p:spPr>
            <a:xfrm flipH="1">
              <a:off x="2036166" y="1114641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6" name="Oval 57"/>
            <p:cNvSpPr/>
            <p:nvPr/>
          </p:nvSpPr>
          <p:spPr>
            <a:xfrm flipH="1">
              <a:off x="1954966" y="1269567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7" name="Oval 58"/>
            <p:cNvSpPr/>
            <p:nvPr/>
          </p:nvSpPr>
          <p:spPr>
            <a:xfrm flipH="1">
              <a:off x="2198568" y="1114641"/>
              <a:ext cx="16363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8" name="Oval 59"/>
            <p:cNvSpPr/>
            <p:nvPr/>
          </p:nvSpPr>
          <p:spPr>
            <a:xfrm flipH="1">
              <a:off x="2118597" y="1269567"/>
              <a:ext cx="162403" cy="17823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9" name="Line 60"/>
            <p:cNvSpPr/>
            <p:nvPr/>
          </p:nvSpPr>
          <p:spPr>
            <a:xfrm>
              <a:off x="393700" y="723900"/>
              <a:ext cx="250984" cy="0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0" name="Line 61"/>
            <p:cNvSpPr/>
            <p:nvPr/>
          </p:nvSpPr>
          <p:spPr>
            <a:xfrm flipH="1">
              <a:off x="1708905" y="867857"/>
              <a:ext cx="250984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1" name="Line 62"/>
            <p:cNvSpPr/>
            <p:nvPr/>
          </p:nvSpPr>
          <p:spPr>
            <a:xfrm>
              <a:off x="234990" y="0"/>
              <a:ext cx="150099" cy="215250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2" name="Line 63"/>
            <p:cNvSpPr/>
            <p:nvPr/>
          </p:nvSpPr>
          <p:spPr>
            <a:xfrm>
              <a:off x="1268452" y="53469"/>
              <a:ext cx="1" cy="270092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3" name="Line 64"/>
            <p:cNvSpPr/>
            <p:nvPr/>
          </p:nvSpPr>
          <p:spPr>
            <a:xfrm flipH="1">
              <a:off x="2135823" y="90487"/>
              <a:ext cx="50443" cy="278318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945" name="Picture 65" descr="Picture 6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4541837"/>
            <a:ext cx="1905000" cy="223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46" name="Picture 66" descr="Picture 6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2400" y="4435475"/>
            <a:ext cx="4267200" cy="1593850"/>
          </a:xfrm>
          <a:prstGeom prst="rect">
            <a:avLst/>
          </a:prstGeom>
          <a:ln w="12700">
            <a:miter lim="400000"/>
          </a:ln>
        </p:spPr>
      </p:pic>
      <p:sp>
        <p:nvSpPr>
          <p:cNvPr id="947" name="Line 67"/>
          <p:cNvSpPr/>
          <p:nvPr/>
        </p:nvSpPr>
        <p:spPr>
          <a:xfrm>
            <a:off x="6096000" y="4419600"/>
            <a:ext cx="0" cy="304800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95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OK, but where's the beef nano?</a:t>
            </a:r>
          </a:p>
        </p:txBody>
      </p:sp>
      <p:sp>
        <p:nvSpPr>
          <p:cNvPr id="951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762000"/>
            <a:ext cx="8686800" cy="10668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Sure, "MBE" involves nano atoms, but how does this produce nano </a:t>
            </a:r>
            <a:r>
              <a:rPr b="1"/>
              <a:t>structures</a:t>
            </a:r>
            <a:r>
              <a:t>?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Flip upside down, install TWO evaporation sources, then alternate atoms:</a:t>
            </a:r>
          </a:p>
        </p:txBody>
      </p:sp>
      <p:sp>
        <p:nvSpPr>
          <p:cNvPr id="952" name="Line 4"/>
          <p:cNvSpPr/>
          <p:nvPr/>
        </p:nvSpPr>
        <p:spPr>
          <a:xfrm flipH="1" flipV="1">
            <a:off x="5334000" y="444500"/>
            <a:ext cx="762000" cy="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102" name="Group 158"/>
          <p:cNvGrpSpPr/>
          <p:nvPr/>
        </p:nvGrpSpPr>
        <p:grpSpPr>
          <a:xfrm>
            <a:off x="685800" y="1904998"/>
            <a:ext cx="7924800" cy="3962402"/>
            <a:chOff x="0" y="-1"/>
            <a:chExt cx="7924800" cy="3962401"/>
          </a:xfrm>
        </p:grpSpPr>
        <p:sp>
          <p:nvSpPr>
            <p:cNvPr id="953" name="Oval 6"/>
            <p:cNvSpPr/>
            <p:nvPr/>
          </p:nvSpPr>
          <p:spPr>
            <a:xfrm rot="10800000" flipH="1">
              <a:off x="3792537" y="908049"/>
              <a:ext cx="201613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4" name="Oval 7"/>
            <p:cNvSpPr/>
            <p:nvPr/>
          </p:nvSpPr>
          <p:spPr>
            <a:xfrm rot="10800000" flipH="1">
              <a:off x="3995737" y="908049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5" name="Oval 8"/>
            <p:cNvSpPr/>
            <p:nvPr/>
          </p:nvSpPr>
          <p:spPr>
            <a:xfrm rot="10800000" flipH="1">
              <a:off x="4094162" y="728661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6" name="Oval 9"/>
            <p:cNvSpPr/>
            <p:nvPr/>
          </p:nvSpPr>
          <p:spPr>
            <a:xfrm rot="10800000" flipH="1">
              <a:off x="3894137" y="728661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7" name="Oval 10"/>
            <p:cNvSpPr/>
            <p:nvPr/>
          </p:nvSpPr>
          <p:spPr>
            <a:xfrm rot="10800000" flipH="1">
              <a:off x="4194175" y="908049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8" name="Oval 11"/>
            <p:cNvSpPr/>
            <p:nvPr/>
          </p:nvSpPr>
          <p:spPr>
            <a:xfrm rot="10800000" flipH="1">
              <a:off x="4294187" y="728661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9" name="Oval 12"/>
            <p:cNvSpPr/>
            <p:nvPr/>
          </p:nvSpPr>
          <p:spPr>
            <a:xfrm rot="10800000" flipH="1">
              <a:off x="3594100" y="908049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0" name="Oval 13"/>
            <p:cNvSpPr/>
            <p:nvPr/>
          </p:nvSpPr>
          <p:spPr>
            <a:xfrm rot="10800000" flipH="1">
              <a:off x="3695700" y="728661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1" name="Oval 14"/>
            <p:cNvSpPr/>
            <p:nvPr/>
          </p:nvSpPr>
          <p:spPr>
            <a:xfrm rot="10800000" flipH="1">
              <a:off x="3392487" y="908049"/>
              <a:ext cx="201613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2" name="Oval 15"/>
            <p:cNvSpPr/>
            <p:nvPr/>
          </p:nvSpPr>
          <p:spPr>
            <a:xfrm rot="10800000" flipH="1">
              <a:off x="3495675" y="728661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3" name="Oval 16"/>
            <p:cNvSpPr/>
            <p:nvPr/>
          </p:nvSpPr>
          <p:spPr>
            <a:xfrm rot="10800000" flipH="1">
              <a:off x="3197225" y="908049"/>
              <a:ext cx="196850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4" name="Oval 17"/>
            <p:cNvSpPr/>
            <p:nvPr/>
          </p:nvSpPr>
          <p:spPr>
            <a:xfrm rot="10800000" flipH="1">
              <a:off x="3295650" y="728661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5" name="Oval 18"/>
            <p:cNvSpPr/>
            <p:nvPr/>
          </p:nvSpPr>
          <p:spPr>
            <a:xfrm rot="10800000" flipH="1">
              <a:off x="2997200" y="908049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6" name="Oval 19"/>
            <p:cNvSpPr/>
            <p:nvPr/>
          </p:nvSpPr>
          <p:spPr>
            <a:xfrm rot="10800000" flipH="1">
              <a:off x="3095625" y="728661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7" name="Oval 20"/>
            <p:cNvSpPr/>
            <p:nvPr/>
          </p:nvSpPr>
          <p:spPr>
            <a:xfrm rot="10800000" flipH="1">
              <a:off x="3249612" y="1441449"/>
              <a:ext cx="201613" cy="204789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8" name="Oval 21"/>
            <p:cNvSpPr/>
            <p:nvPr/>
          </p:nvSpPr>
          <p:spPr>
            <a:xfrm rot="10800000" flipH="1">
              <a:off x="2393950" y="915986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9" name="Oval 22"/>
            <p:cNvSpPr/>
            <p:nvPr/>
          </p:nvSpPr>
          <p:spPr>
            <a:xfrm rot="10800000" flipH="1">
              <a:off x="2698750" y="728661"/>
              <a:ext cx="196850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0" name="Oval 23"/>
            <p:cNvSpPr/>
            <p:nvPr/>
          </p:nvSpPr>
          <p:spPr>
            <a:xfrm rot="10800000" flipH="1">
              <a:off x="2495550" y="728661"/>
              <a:ext cx="201613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1" name="Oval 24"/>
            <p:cNvSpPr/>
            <p:nvPr/>
          </p:nvSpPr>
          <p:spPr>
            <a:xfrm rot="10800000" flipH="1">
              <a:off x="2797175" y="908049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2" name="Oval 25"/>
            <p:cNvSpPr/>
            <p:nvPr/>
          </p:nvSpPr>
          <p:spPr>
            <a:xfrm rot="10800000" flipH="1">
              <a:off x="2895600" y="728661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3" name="Oval 26"/>
            <p:cNvSpPr/>
            <p:nvPr/>
          </p:nvSpPr>
          <p:spPr>
            <a:xfrm rot="10800000" flipH="1">
              <a:off x="3498850" y="1092199"/>
              <a:ext cx="196850" cy="204789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4" name="Oval 27"/>
            <p:cNvSpPr/>
            <p:nvPr/>
          </p:nvSpPr>
          <p:spPr>
            <a:xfrm rot="10800000" flipH="1">
              <a:off x="2297112" y="728661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5" name="Oval 28"/>
            <p:cNvSpPr/>
            <p:nvPr/>
          </p:nvSpPr>
          <p:spPr>
            <a:xfrm rot="10800000" flipH="1">
              <a:off x="2133600" y="1338262"/>
              <a:ext cx="200027" cy="204789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6" name="Oval 29"/>
            <p:cNvSpPr/>
            <p:nvPr/>
          </p:nvSpPr>
          <p:spPr>
            <a:xfrm rot="10800000" flipH="1">
              <a:off x="2095500" y="728661"/>
              <a:ext cx="201613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7" name="Oval 30"/>
            <p:cNvSpPr/>
            <p:nvPr/>
          </p:nvSpPr>
          <p:spPr>
            <a:xfrm rot="10800000" flipH="1">
              <a:off x="1447800" y="1276349"/>
              <a:ext cx="196850" cy="204789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8" name="Oval 31"/>
            <p:cNvSpPr/>
            <p:nvPr/>
          </p:nvSpPr>
          <p:spPr>
            <a:xfrm rot="10800000" flipH="1">
              <a:off x="1897062" y="728661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9" name="Oval 32"/>
            <p:cNvSpPr/>
            <p:nvPr/>
          </p:nvSpPr>
          <p:spPr>
            <a:xfrm rot="10800000" flipH="1">
              <a:off x="1697037" y="728661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0" name="Oval 33"/>
            <p:cNvSpPr/>
            <p:nvPr/>
          </p:nvSpPr>
          <p:spPr>
            <a:xfrm rot="10800000" flipH="1">
              <a:off x="3792537" y="541336"/>
              <a:ext cx="201613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1" name="Oval 34"/>
            <p:cNvSpPr/>
            <p:nvPr/>
          </p:nvSpPr>
          <p:spPr>
            <a:xfrm rot="10800000" flipH="1">
              <a:off x="3995737" y="541336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2" name="Oval 35"/>
            <p:cNvSpPr/>
            <p:nvPr/>
          </p:nvSpPr>
          <p:spPr>
            <a:xfrm rot="10800000" flipH="1">
              <a:off x="4094162" y="361949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3" name="Oval 36"/>
            <p:cNvSpPr/>
            <p:nvPr/>
          </p:nvSpPr>
          <p:spPr>
            <a:xfrm rot="10800000" flipH="1">
              <a:off x="3894137" y="361949"/>
              <a:ext cx="198439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4" name="Oval 37"/>
            <p:cNvSpPr/>
            <p:nvPr/>
          </p:nvSpPr>
          <p:spPr>
            <a:xfrm rot="10800000" flipH="1">
              <a:off x="4194175" y="541336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5" name="Oval 38"/>
            <p:cNvSpPr/>
            <p:nvPr/>
          </p:nvSpPr>
          <p:spPr>
            <a:xfrm rot="10800000" flipH="1">
              <a:off x="4294187" y="361949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6" name="Oval 39"/>
            <p:cNvSpPr/>
            <p:nvPr/>
          </p:nvSpPr>
          <p:spPr>
            <a:xfrm rot="10800000" flipH="1">
              <a:off x="3594100" y="541336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7" name="Oval 40"/>
            <p:cNvSpPr/>
            <p:nvPr/>
          </p:nvSpPr>
          <p:spPr>
            <a:xfrm rot="10800000" flipH="1">
              <a:off x="3695700" y="361949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8" name="Oval 41"/>
            <p:cNvSpPr/>
            <p:nvPr/>
          </p:nvSpPr>
          <p:spPr>
            <a:xfrm rot="10800000" flipH="1">
              <a:off x="3392487" y="541336"/>
              <a:ext cx="201613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9" name="Oval 42"/>
            <p:cNvSpPr/>
            <p:nvPr/>
          </p:nvSpPr>
          <p:spPr>
            <a:xfrm rot="10800000" flipH="1">
              <a:off x="3495675" y="361949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0" name="Oval 43"/>
            <p:cNvSpPr/>
            <p:nvPr/>
          </p:nvSpPr>
          <p:spPr>
            <a:xfrm rot="10800000" flipH="1">
              <a:off x="3197225" y="541336"/>
              <a:ext cx="196850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1" name="Oval 44"/>
            <p:cNvSpPr/>
            <p:nvPr/>
          </p:nvSpPr>
          <p:spPr>
            <a:xfrm rot="10800000" flipH="1">
              <a:off x="3295650" y="361949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2" name="Oval 45"/>
            <p:cNvSpPr/>
            <p:nvPr/>
          </p:nvSpPr>
          <p:spPr>
            <a:xfrm rot="10800000" flipH="1">
              <a:off x="2997200" y="541336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3" name="Oval 46"/>
            <p:cNvSpPr/>
            <p:nvPr/>
          </p:nvSpPr>
          <p:spPr>
            <a:xfrm rot="10800000" flipH="1">
              <a:off x="3095625" y="361949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4" name="Oval 47"/>
            <p:cNvSpPr/>
            <p:nvPr/>
          </p:nvSpPr>
          <p:spPr>
            <a:xfrm rot="10800000" flipH="1">
              <a:off x="2397125" y="541336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5" name="Oval 48"/>
            <p:cNvSpPr/>
            <p:nvPr/>
          </p:nvSpPr>
          <p:spPr>
            <a:xfrm rot="10800000" flipH="1">
              <a:off x="2597150" y="541336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6" name="Oval 49"/>
            <p:cNvSpPr/>
            <p:nvPr/>
          </p:nvSpPr>
          <p:spPr>
            <a:xfrm rot="10800000" flipH="1">
              <a:off x="2698750" y="361949"/>
              <a:ext cx="196850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7" name="Oval 50"/>
            <p:cNvSpPr/>
            <p:nvPr/>
          </p:nvSpPr>
          <p:spPr>
            <a:xfrm rot="10800000" flipH="1">
              <a:off x="2495550" y="361949"/>
              <a:ext cx="201613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8" name="Oval 51"/>
            <p:cNvSpPr/>
            <p:nvPr/>
          </p:nvSpPr>
          <p:spPr>
            <a:xfrm rot="10800000" flipH="1">
              <a:off x="2797175" y="541336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9" name="Oval 52"/>
            <p:cNvSpPr/>
            <p:nvPr/>
          </p:nvSpPr>
          <p:spPr>
            <a:xfrm rot="10800000" flipH="1">
              <a:off x="2895600" y="361949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0" name="Oval 53"/>
            <p:cNvSpPr/>
            <p:nvPr/>
          </p:nvSpPr>
          <p:spPr>
            <a:xfrm rot="10800000" flipH="1">
              <a:off x="2197100" y="541336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1" name="Oval 54"/>
            <p:cNvSpPr/>
            <p:nvPr/>
          </p:nvSpPr>
          <p:spPr>
            <a:xfrm rot="10800000" flipH="1">
              <a:off x="2297112" y="361949"/>
              <a:ext cx="198439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2" name="Oval 55"/>
            <p:cNvSpPr/>
            <p:nvPr/>
          </p:nvSpPr>
          <p:spPr>
            <a:xfrm rot="10800000" flipH="1">
              <a:off x="1997075" y="541336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3" name="Oval 56"/>
            <p:cNvSpPr/>
            <p:nvPr/>
          </p:nvSpPr>
          <p:spPr>
            <a:xfrm rot="10800000" flipH="1">
              <a:off x="2095500" y="361949"/>
              <a:ext cx="201613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4" name="Oval 57"/>
            <p:cNvSpPr/>
            <p:nvPr/>
          </p:nvSpPr>
          <p:spPr>
            <a:xfrm rot="10800000" flipH="1">
              <a:off x="1798637" y="541336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5" name="Oval 58"/>
            <p:cNvSpPr/>
            <p:nvPr/>
          </p:nvSpPr>
          <p:spPr>
            <a:xfrm rot="10800000" flipH="1">
              <a:off x="1897062" y="361949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6" name="Oval 59"/>
            <p:cNvSpPr/>
            <p:nvPr/>
          </p:nvSpPr>
          <p:spPr>
            <a:xfrm rot="10800000" flipH="1">
              <a:off x="1598612" y="541336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7" name="Oval 60"/>
            <p:cNvSpPr/>
            <p:nvPr/>
          </p:nvSpPr>
          <p:spPr>
            <a:xfrm rot="10800000" flipH="1">
              <a:off x="1697037" y="361949"/>
              <a:ext cx="198439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8" name="Line 61"/>
            <p:cNvSpPr/>
            <p:nvPr/>
          </p:nvSpPr>
          <p:spPr>
            <a:xfrm flipH="1">
              <a:off x="3703637" y="1201419"/>
              <a:ext cx="307976" cy="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9" name="Line 62"/>
            <p:cNvSpPr/>
            <p:nvPr/>
          </p:nvSpPr>
          <p:spPr>
            <a:xfrm>
              <a:off x="2090737" y="1034732"/>
              <a:ext cx="306388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0" name="Line 63"/>
            <p:cNvSpPr/>
            <p:nvPr/>
          </p:nvSpPr>
          <p:spPr>
            <a:xfrm flipV="1">
              <a:off x="2971799" y="1636712"/>
              <a:ext cx="273051" cy="325438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1" name="Line 64"/>
            <p:cNvSpPr/>
            <p:nvPr/>
          </p:nvSpPr>
          <p:spPr>
            <a:xfrm flipV="1">
              <a:off x="1981200" y="1533524"/>
              <a:ext cx="185738" cy="352427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2" name="Line 65"/>
            <p:cNvSpPr/>
            <p:nvPr/>
          </p:nvSpPr>
          <p:spPr>
            <a:xfrm flipV="1">
              <a:off x="1476375" y="1481137"/>
              <a:ext cx="61913" cy="322263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3" name="Oval 66"/>
            <p:cNvSpPr/>
            <p:nvPr/>
          </p:nvSpPr>
          <p:spPr>
            <a:xfrm rot="10800000" flipH="1">
              <a:off x="3794125" y="179386"/>
              <a:ext cx="201613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4" name="Oval 67"/>
            <p:cNvSpPr/>
            <p:nvPr/>
          </p:nvSpPr>
          <p:spPr>
            <a:xfrm rot="10800000" flipH="1">
              <a:off x="3997325" y="179386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5" name="Oval 68"/>
            <p:cNvSpPr/>
            <p:nvPr/>
          </p:nvSpPr>
          <p:spPr>
            <a:xfrm rot="10800000" flipH="1">
              <a:off x="4095750" y="-1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6" name="Oval 69"/>
            <p:cNvSpPr/>
            <p:nvPr/>
          </p:nvSpPr>
          <p:spPr>
            <a:xfrm rot="10800000" flipH="1">
              <a:off x="3895725" y="-1"/>
              <a:ext cx="198439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7" name="Oval 70"/>
            <p:cNvSpPr/>
            <p:nvPr/>
          </p:nvSpPr>
          <p:spPr>
            <a:xfrm rot="10800000" flipH="1">
              <a:off x="4195762" y="179386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8" name="Oval 71"/>
            <p:cNvSpPr/>
            <p:nvPr/>
          </p:nvSpPr>
          <p:spPr>
            <a:xfrm rot="10800000" flipH="1">
              <a:off x="4295775" y="-1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9" name="Oval 72"/>
            <p:cNvSpPr/>
            <p:nvPr/>
          </p:nvSpPr>
          <p:spPr>
            <a:xfrm rot="10800000" flipH="1">
              <a:off x="3595687" y="179386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0" name="Oval 73"/>
            <p:cNvSpPr/>
            <p:nvPr/>
          </p:nvSpPr>
          <p:spPr>
            <a:xfrm rot="10800000" flipH="1">
              <a:off x="3697287" y="-1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1" name="Oval 74"/>
            <p:cNvSpPr/>
            <p:nvPr/>
          </p:nvSpPr>
          <p:spPr>
            <a:xfrm rot="10800000" flipH="1">
              <a:off x="3394075" y="179386"/>
              <a:ext cx="201613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2" name="Oval 75"/>
            <p:cNvSpPr/>
            <p:nvPr/>
          </p:nvSpPr>
          <p:spPr>
            <a:xfrm rot="10800000" flipH="1">
              <a:off x="3497262" y="-1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3" name="Oval 76"/>
            <p:cNvSpPr/>
            <p:nvPr/>
          </p:nvSpPr>
          <p:spPr>
            <a:xfrm rot="10800000" flipH="1">
              <a:off x="3198812" y="179386"/>
              <a:ext cx="196851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4" name="Oval 77"/>
            <p:cNvSpPr/>
            <p:nvPr/>
          </p:nvSpPr>
          <p:spPr>
            <a:xfrm rot="10800000" flipH="1">
              <a:off x="3297237" y="-1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5" name="Oval 78"/>
            <p:cNvSpPr/>
            <p:nvPr/>
          </p:nvSpPr>
          <p:spPr>
            <a:xfrm rot="10800000" flipH="1">
              <a:off x="2998787" y="179386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6" name="Oval 79"/>
            <p:cNvSpPr/>
            <p:nvPr/>
          </p:nvSpPr>
          <p:spPr>
            <a:xfrm rot="10800000" flipH="1">
              <a:off x="3097212" y="-1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7" name="Oval 80"/>
            <p:cNvSpPr/>
            <p:nvPr/>
          </p:nvSpPr>
          <p:spPr>
            <a:xfrm rot="10800000" flipH="1">
              <a:off x="2398712" y="179386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8" name="Oval 81"/>
            <p:cNvSpPr/>
            <p:nvPr/>
          </p:nvSpPr>
          <p:spPr>
            <a:xfrm rot="10800000" flipH="1">
              <a:off x="2598737" y="179386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9" name="Oval 82"/>
            <p:cNvSpPr/>
            <p:nvPr/>
          </p:nvSpPr>
          <p:spPr>
            <a:xfrm rot="10800000" flipH="1">
              <a:off x="2700337" y="-1"/>
              <a:ext cx="196851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0" name="Oval 83"/>
            <p:cNvSpPr/>
            <p:nvPr/>
          </p:nvSpPr>
          <p:spPr>
            <a:xfrm rot="10800000" flipH="1">
              <a:off x="2497137" y="-1"/>
              <a:ext cx="201613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1" name="Oval 84"/>
            <p:cNvSpPr/>
            <p:nvPr/>
          </p:nvSpPr>
          <p:spPr>
            <a:xfrm rot="10800000" flipH="1">
              <a:off x="2798762" y="179386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2" name="Oval 85"/>
            <p:cNvSpPr/>
            <p:nvPr/>
          </p:nvSpPr>
          <p:spPr>
            <a:xfrm rot="10800000" flipH="1">
              <a:off x="2897187" y="-1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3" name="Oval 86"/>
            <p:cNvSpPr/>
            <p:nvPr/>
          </p:nvSpPr>
          <p:spPr>
            <a:xfrm rot="10800000" flipH="1">
              <a:off x="2198687" y="179386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4" name="Oval 87"/>
            <p:cNvSpPr/>
            <p:nvPr/>
          </p:nvSpPr>
          <p:spPr>
            <a:xfrm rot="10800000" flipH="1">
              <a:off x="2298700" y="-1"/>
              <a:ext cx="198439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5" name="Oval 88"/>
            <p:cNvSpPr/>
            <p:nvPr/>
          </p:nvSpPr>
          <p:spPr>
            <a:xfrm rot="10800000" flipH="1">
              <a:off x="1998662" y="179386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6" name="Oval 89"/>
            <p:cNvSpPr/>
            <p:nvPr/>
          </p:nvSpPr>
          <p:spPr>
            <a:xfrm rot="10800000" flipH="1">
              <a:off x="2097087" y="-1"/>
              <a:ext cx="201613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7" name="Oval 90"/>
            <p:cNvSpPr/>
            <p:nvPr/>
          </p:nvSpPr>
          <p:spPr>
            <a:xfrm rot="10800000" flipH="1">
              <a:off x="1800225" y="179386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8" name="Oval 91"/>
            <p:cNvSpPr/>
            <p:nvPr/>
          </p:nvSpPr>
          <p:spPr>
            <a:xfrm rot="10800000" flipH="1">
              <a:off x="1898650" y="-1"/>
              <a:ext cx="200027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9" name="Oval 92"/>
            <p:cNvSpPr/>
            <p:nvPr/>
          </p:nvSpPr>
          <p:spPr>
            <a:xfrm rot="10800000" flipH="1">
              <a:off x="1600200" y="179386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0" name="Oval 93"/>
            <p:cNvSpPr/>
            <p:nvPr/>
          </p:nvSpPr>
          <p:spPr>
            <a:xfrm rot="10800000" flipH="1">
              <a:off x="1698625" y="-1"/>
              <a:ext cx="198439" cy="206376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1" name="Oval 94"/>
            <p:cNvSpPr/>
            <p:nvPr/>
          </p:nvSpPr>
          <p:spPr>
            <a:xfrm rot="10800000" flipH="1">
              <a:off x="1601787" y="3500436"/>
              <a:ext cx="201613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2" name="Oval 95"/>
            <p:cNvSpPr/>
            <p:nvPr/>
          </p:nvSpPr>
          <p:spPr>
            <a:xfrm rot="10800000" flipH="1">
              <a:off x="1403350" y="3500436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3" name="Oval 96"/>
            <p:cNvSpPr/>
            <p:nvPr/>
          </p:nvSpPr>
          <p:spPr>
            <a:xfrm rot="10800000" flipH="1">
              <a:off x="1201737" y="3500436"/>
              <a:ext cx="201613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4" name="Oval 97"/>
            <p:cNvSpPr/>
            <p:nvPr/>
          </p:nvSpPr>
          <p:spPr>
            <a:xfrm rot="10800000" flipH="1">
              <a:off x="1003300" y="3500436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5" name="Oval 98"/>
            <p:cNvSpPr/>
            <p:nvPr/>
          </p:nvSpPr>
          <p:spPr>
            <a:xfrm rot="10800000" flipH="1">
              <a:off x="803275" y="3500436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6" name="Oval 99"/>
            <p:cNvSpPr/>
            <p:nvPr/>
          </p:nvSpPr>
          <p:spPr>
            <a:xfrm rot="10800000" flipH="1">
              <a:off x="1504950" y="3317873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7" name="Oval 100"/>
            <p:cNvSpPr/>
            <p:nvPr/>
          </p:nvSpPr>
          <p:spPr>
            <a:xfrm rot="10800000" flipH="1">
              <a:off x="1704975" y="3317873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8" name="Oval 101"/>
            <p:cNvSpPr/>
            <p:nvPr/>
          </p:nvSpPr>
          <p:spPr>
            <a:xfrm rot="10800000" flipH="1">
              <a:off x="1603375" y="3138486"/>
              <a:ext cx="201613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9" name="Oval 102"/>
            <p:cNvSpPr/>
            <p:nvPr/>
          </p:nvSpPr>
          <p:spPr>
            <a:xfrm rot="10800000" flipH="1">
              <a:off x="1304925" y="3317873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0" name="Oval 103"/>
            <p:cNvSpPr/>
            <p:nvPr/>
          </p:nvSpPr>
          <p:spPr>
            <a:xfrm rot="10800000" flipH="1">
              <a:off x="1404937" y="3138486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1" name="Oval 104"/>
            <p:cNvSpPr/>
            <p:nvPr/>
          </p:nvSpPr>
          <p:spPr>
            <a:xfrm rot="10800000" flipH="1">
              <a:off x="1104900" y="3317873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2" name="Oval 105"/>
            <p:cNvSpPr/>
            <p:nvPr/>
          </p:nvSpPr>
          <p:spPr>
            <a:xfrm rot="10800000" flipH="1">
              <a:off x="1203325" y="3138486"/>
              <a:ext cx="201613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3" name="Oval 106"/>
            <p:cNvSpPr/>
            <p:nvPr/>
          </p:nvSpPr>
          <p:spPr>
            <a:xfrm rot="10800000" flipH="1">
              <a:off x="906462" y="3317873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4" name="Oval 107"/>
            <p:cNvSpPr/>
            <p:nvPr/>
          </p:nvSpPr>
          <p:spPr>
            <a:xfrm rot="10800000" flipH="1">
              <a:off x="1004887" y="3138486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5" name="Oval 108"/>
            <p:cNvSpPr/>
            <p:nvPr/>
          </p:nvSpPr>
          <p:spPr>
            <a:xfrm rot="10800000" flipH="1">
              <a:off x="706437" y="3317873"/>
              <a:ext cx="200027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6" name="Oval 109"/>
            <p:cNvSpPr/>
            <p:nvPr/>
          </p:nvSpPr>
          <p:spPr>
            <a:xfrm rot="10800000" flipH="1">
              <a:off x="804862" y="3138486"/>
              <a:ext cx="198439" cy="20637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7" name="Oval 110"/>
            <p:cNvSpPr/>
            <p:nvPr/>
          </p:nvSpPr>
          <p:spPr>
            <a:xfrm rot="10800000" flipH="1">
              <a:off x="5543550" y="3455986"/>
              <a:ext cx="201613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8" name="Oval 111"/>
            <p:cNvSpPr/>
            <p:nvPr/>
          </p:nvSpPr>
          <p:spPr>
            <a:xfrm rot="10800000" flipH="1">
              <a:off x="5345112" y="3455986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9" name="Oval 112"/>
            <p:cNvSpPr/>
            <p:nvPr/>
          </p:nvSpPr>
          <p:spPr>
            <a:xfrm rot="10800000" flipH="1">
              <a:off x="5143500" y="3455986"/>
              <a:ext cx="201613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0" name="Oval 113"/>
            <p:cNvSpPr/>
            <p:nvPr/>
          </p:nvSpPr>
          <p:spPr>
            <a:xfrm rot="10800000" flipH="1">
              <a:off x="4945062" y="3455986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1" name="Oval 114"/>
            <p:cNvSpPr/>
            <p:nvPr/>
          </p:nvSpPr>
          <p:spPr>
            <a:xfrm rot="10800000" flipH="1">
              <a:off x="4745037" y="3455986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2" name="Oval 115"/>
            <p:cNvSpPr/>
            <p:nvPr/>
          </p:nvSpPr>
          <p:spPr>
            <a:xfrm rot="10800000" flipH="1">
              <a:off x="5446712" y="3273423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3" name="Oval 116"/>
            <p:cNvSpPr/>
            <p:nvPr/>
          </p:nvSpPr>
          <p:spPr>
            <a:xfrm rot="10800000" flipH="1">
              <a:off x="5646737" y="3273423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4" name="Oval 117"/>
            <p:cNvSpPr/>
            <p:nvPr/>
          </p:nvSpPr>
          <p:spPr>
            <a:xfrm rot="10800000" flipH="1">
              <a:off x="5545137" y="3094036"/>
              <a:ext cx="201613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5" name="Oval 118"/>
            <p:cNvSpPr/>
            <p:nvPr/>
          </p:nvSpPr>
          <p:spPr>
            <a:xfrm rot="10800000" flipH="1">
              <a:off x="5246687" y="3273423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6" name="Oval 119"/>
            <p:cNvSpPr/>
            <p:nvPr/>
          </p:nvSpPr>
          <p:spPr>
            <a:xfrm rot="10800000" flipH="1">
              <a:off x="5346700" y="3094036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7" name="Oval 120"/>
            <p:cNvSpPr/>
            <p:nvPr/>
          </p:nvSpPr>
          <p:spPr>
            <a:xfrm rot="10800000" flipH="1">
              <a:off x="5046662" y="3273423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8" name="Oval 121"/>
            <p:cNvSpPr/>
            <p:nvPr/>
          </p:nvSpPr>
          <p:spPr>
            <a:xfrm rot="10800000" flipH="1">
              <a:off x="5145087" y="3094036"/>
              <a:ext cx="201613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9" name="Oval 122"/>
            <p:cNvSpPr/>
            <p:nvPr/>
          </p:nvSpPr>
          <p:spPr>
            <a:xfrm rot="10800000" flipH="1">
              <a:off x="4848225" y="3273423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0" name="Oval 123"/>
            <p:cNvSpPr/>
            <p:nvPr/>
          </p:nvSpPr>
          <p:spPr>
            <a:xfrm rot="10800000" flipH="1">
              <a:off x="4946650" y="3094036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1" name="Oval 124"/>
            <p:cNvSpPr/>
            <p:nvPr/>
          </p:nvSpPr>
          <p:spPr>
            <a:xfrm rot="10800000" flipH="1">
              <a:off x="4648200" y="3273423"/>
              <a:ext cx="200027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2" name="Oval 125"/>
            <p:cNvSpPr/>
            <p:nvPr/>
          </p:nvSpPr>
          <p:spPr>
            <a:xfrm rot="10800000" flipH="1">
              <a:off x="4746625" y="3094036"/>
              <a:ext cx="198439" cy="20637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3" name="Oval 126"/>
            <p:cNvSpPr/>
            <p:nvPr/>
          </p:nvSpPr>
          <p:spPr>
            <a:xfrm rot="10800000" flipH="1">
              <a:off x="5334000" y="2217736"/>
              <a:ext cx="201613" cy="204789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4" name="Oval 127"/>
            <p:cNvSpPr/>
            <p:nvPr/>
          </p:nvSpPr>
          <p:spPr>
            <a:xfrm rot="10800000" flipH="1">
              <a:off x="4702175" y="2114549"/>
              <a:ext cx="200027" cy="204789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5" name="Oval 128"/>
            <p:cNvSpPr/>
            <p:nvPr/>
          </p:nvSpPr>
          <p:spPr>
            <a:xfrm rot="10800000" flipH="1">
              <a:off x="3962400" y="2211386"/>
              <a:ext cx="196850" cy="204789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6" name="Line 129"/>
            <p:cNvSpPr/>
            <p:nvPr/>
          </p:nvSpPr>
          <p:spPr>
            <a:xfrm flipH="1" flipV="1">
              <a:off x="5435599" y="2382837"/>
              <a:ext cx="53976" cy="30480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7" name="Line 130"/>
            <p:cNvSpPr/>
            <p:nvPr/>
          </p:nvSpPr>
          <p:spPr>
            <a:xfrm flipH="1" flipV="1">
              <a:off x="4811713" y="2309812"/>
              <a:ext cx="65088" cy="352426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8" name="Line 131"/>
            <p:cNvSpPr/>
            <p:nvPr/>
          </p:nvSpPr>
          <p:spPr>
            <a:xfrm flipH="1" flipV="1">
              <a:off x="4106863" y="2416175"/>
              <a:ext cx="160338" cy="322263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9" name="Rectangle 132"/>
            <p:cNvSpPr/>
            <p:nvPr/>
          </p:nvSpPr>
          <p:spPr>
            <a:xfrm>
              <a:off x="457200" y="2738437"/>
              <a:ext cx="1676400" cy="152401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0" name="Line 133"/>
            <p:cNvSpPr/>
            <p:nvPr/>
          </p:nvSpPr>
          <p:spPr>
            <a:xfrm>
              <a:off x="0" y="2814637"/>
              <a:ext cx="381000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1" name="Rectangle 134"/>
            <p:cNvSpPr/>
            <p:nvPr/>
          </p:nvSpPr>
          <p:spPr>
            <a:xfrm>
              <a:off x="5715000" y="2662237"/>
              <a:ext cx="1676400" cy="152401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2" name="Line 135"/>
            <p:cNvSpPr/>
            <p:nvPr/>
          </p:nvSpPr>
          <p:spPr>
            <a:xfrm>
              <a:off x="7467600" y="2738437"/>
              <a:ext cx="457200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3" name="Line 137"/>
            <p:cNvSpPr/>
            <p:nvPr/>
          </p:nvSpPr>
          <p:spPr>
            <a:xfrm flipV="1">
              <a:off x="765175" y="3809999"/>
              <a:ext cx="103188" cy="101602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4" name="Line 138"/>
            <p:cNvSpPr/>
            <p:nvPr/>
          </p:nvSpPr>
          <p:spPr>
            <a:xfrm>
              <a:off x="868362" y="3810000"/>
              <a:ext cx="155576" cy="152400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5" name="Line 139"/>
            <p:cNvSpPr/>
            <p:nvPr/>
          </p:nvSpPr>
          <p:spPr>
            <a:xfrm flipV="1">
              <a:off x="1023937" y="3809999"/>
              <a:ext cx="155576" cy="152402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6" name="Line 140"/>
            <p:cNvSpPr/>
            <p:nvPr/>
          </p:nvSpPr>
          <p:spPr>
            <a:xfrm>
              <a:off x="1179512" y="3810000"/>
              <a:ext cx="155576" cy="152400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7" name="Line 141"/>
            <p:cNvSpPr/>
            <p:nvPr/>
          </p:nvSpPr>
          <p:spPr>
            <a:xfrm flipV="1">
              <a:off x="1335087" y="3809999"/>
              <a:ext cx="155576" cy="152402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8" name="Line 142"/>
            <p:cNvSpPr/>
            <p:nvPr/>
          </p:nvSpPr>
          <p:spPr>
            <a:xfrm>
              <a:off x="1490662" y="3810000"/>
              <a:ext cx="155576" cy="152400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9" name="Line 143"/>
            <p:cNvSpPr/>
            <p:nvPr/>
          </p:nvSpPr>
          <p:spPr>
            <a:xfrm flipV="1">
              <a:off x="1646237" y="3860799"/>
              <a:ext cx="103188" cy="101602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0" name="Line 144"/>
            <p:cNvSpPr/>
            <p:nvPr/>
          </p:nvSpPr>
          <p:spPr>
            <a:xfrm flipH="1">
              <a:off x="609600" y="3911600"/>
              <a:ext cx="155575" cy="0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1" name="Line 145"/>
            <p:cNvSpPr/>
            <p:nvPr/>
          </p:nvSpPr>
          <p:spPr>
            <a:xfrm flipH="1">
              <a:off x="1749425" y="3860800"/>
              <a:ext cx="155575" cy="0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101" name="Group 157"/>
            <p:cNvGrpSpPr/>
            <p:nvPr/>
          </p:nvGrpSpPr>
          <p:grpSpPr>
            <a:xfrm>
              <a:off x="4648199" y="3771900"/>
              <a:ext cx="1295401" cy="152400"/>
              <a:chOff x="0" y="0"/>
              <a:chExt cx="1295400" cy="152400"/>
            </a:xfrm>
          </p:grpSpPr>
          <p:sp>
            <p:nvSpPr>
              <p:cNvPr id="1092" name="Line 148"/>
              <p:cNvSpPr/>
              <p:nvPr/>
            </p:nvSpPr>
            <p:spPr>
              <a:xfrm flipV="1">
                <a:off x="155575" y="-1"/>
                <a:ext cx="103188" cy="101602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3" name="Line 149"/>
              <p:cNvSpPr/>
              <p:nvPr/>
            </p:nvSpPr>
            <p:spPr>
              <a:xfrm>
                <a:off x="258762" y="0"/>
                <a:ext cx="155576" cy="152400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4" name="Line 150"/>
              <p:cNvSpPr/>
              <p:nvPr/>
            </p:nvSpPr>
            <p:spPr>
              <a:xfrm flipV="1">
                <a:off x="414337" y="-1"/>
                <a:ext cx="155576" cy="152402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5" name="Line 151"/>
              <p:cNvSpPr/>
              <p:nvPr/>
            </p:nvSpPr>
            <p:spPr>
              <a:xfrm>
                <a:off x="569912" y="0"/>
                <a:ext cx="155576" cy="152400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6" name="Line 152"/>
              <p:cNvSpPr/>
              <p:nvPr/>
            </p:nvSpPr>
            <p:spPr>
              <a:xfrm flipV="1">
                <a:off x="725487" y="-1"/>
                <a:ext cx="155576" cy="152402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7" name="Line 153"/>
              <p:cNvSpPr/>
              <p:nvPr/>
            </p:nvSpPr>
            <p:spPr>
              <a:xfrm>
                <a:off x="881062" y="0"/>
                <a:ext cx="155576" cy="152400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8" name="Line 154"/>
              <p:cNvSpPr/>
              <p:nvPr/>
            </p:nvSpPr>
            <p:spPr>
              <a:xfrm flipV="1">
                <a:off x="1036637" y="50799"/>
                <a:ext cx="103188" cy="101602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99" name="Line 155"/>
              <p:cNvSpPr/>
              <p:nvPr/>
            </p:nvSpPr>
            <p:spPr>
              <a:xfrm flipH="1" flipV="1">
                <a:off x="-1" y="101599"/>
                <a:ext cx="155576" cy="1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00" name="Line 156"/>
              <p:cNvSpPr/>
              <p:nvPr/>
            </p:nvSpPr>
            <p:spPr>
              <a:xfrm flipH="1" flipV="1">
                <a:off x="1139825" y="50799"/>
                <a:ext cx="155575" cy="2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103" name="Text Box 159"/>
          <p:cNvSpPr txBox="1"/>
          <p:nvPr/>
        </p:nvSpPr>
        <p:spPr>
          <a:xfrm>
            <a:off x="5562600" y="2209800"/>
            <a:ext cx="3276600" cy="754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0">
                <a:solidFill>
                  <a:srgbClr val="66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Viola! </a:t>
            </a:r>
            <a:endParaRPr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  <a:defRPr b="0">
                <a:solidFill>
                  <a:srgbClr val="FFD8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Single</a:t>
            </a:r>
            <a:r>
              <a:rPr>
                <a:solidFill>
                  <a:srgbClr val="66FFFF"/>
                </a:solidFill>
              </a:rPr>
              <a:t> atom </a:t>
            </a:r>
            <a:r>
              <a:t>layers!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0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Or more realistically:</a:t>
            </a:r>
          </a:p>
        </p:txBody>
      </p:sp>
      <p:sp>
        <p:nvSpPr>
          <p:cNvPr id="110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676400" y="5867400"/>
            <a:ext cx="6553200" cy="381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200"/>
            </a:pPr>
            <a:r>
              <a:t>From WeCanFigureThisOut.org: </a:t>
            </a:r>
            <a:r>
              <a:rPr sz="140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https://WeCanFigureThisOut.org/VL/MBE.htm</a:t>
            </a:r>
          </a:p>
        </p:txBody>
      </p:sp>
      <p:pic>
        <p:nvPicPr>
          <p:cNvPr id="110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0" y="762000"/>
            <a:ext cx="5257800" cy="3943350"/>
          </a:xfrm>
          <a:prstGeom prst="rect">
            <a:avLst/>
          </a:prstGeom>
          <a:ln w="12700">
            <a:miter lim="400000"/>
          </a:ln>
        </p:spPr>
      </p:pic>
      <p:sp>
        <p:nvSpPr>
          <p:cNvPr id="1109" name="Rectangle 158"/>
          <p:cNvSpPr txBox="1"/>
          <p:nvPr/>
        </p:nvSpPr>
        <p:spPr>
          <a:xfrm>
            <a:off x="2057400" y="4800600"/>
            <a:ext cx="5029200" cy="48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Supporting webpage with embedded animation:</a:t>
            </a:r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The Need for Self-Assembly - Supporting Materials - Animation_3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Rectangle 5"/>
          <p:cNvSpPr txBox="1"/>
          <p:nvPr/>
        </p:nvSpPr>
        <p:spPr>
          <a:xfrm>
            <a:off x="304800" y="6213576"/>
            <a:ext cx="8534400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>
              <a:defRPr sz="1400" b="0" i="1" baseline="30000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 </a:t>
            </a:r>
            <a:r>
              <a:rPr baseline="0"/>
              <a:t>Strained Layer Epitaxy of Germanium-Silicon Alloys, John C. Bean, </a:t>
            </a:r>
            <a:endParaRPr sz="1200" baseline="29666"/>
          </a:p>
          <a:p>
            <a:pPr>
              <a:defRPr sz="14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Invited Review, Science Magazine 230, 127-131 (1985)</a:t>
            </a:r>
          </a:p>
        </p:txBody>
      </p:sp>
      <p:sp>
        <p:nvSpPr>
          <p:cNvPr id="111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But what if you want 3D nano-structures?</a:t>
            </a:r>
          </a:p>
        </p:txBody>
      </p:sp>
      <p:sp>
        <p:nvSpPr>
          <p:cNvPr id="1113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53120"/>
            <a:ext cx="8534400" cy="3564183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Try with atoms of different sizes:  Smaller Si atoms and larger Ge atoms </a:t>
            </a:r>
          </a:p>
          <a:p>
            <a:pPr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Alternative #1:  Larger Ge atoms squeeze to fit  = </a:t>
            </a:r>
            <a:r>
              <a:rPr sz="1600" b="1">
                <a:solidFill>
                  <a:srgbClr val="FFD800"/>
                </a:solidFill>
              </a:rPr>
              <a:t>Strained Layer Epitaxy </a:t>
            </a:r>
            <a:r>
              <a:rPr sz="1600" baseline="30000"/>
              <a:t>1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3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Alternative #2:  Arriving atoms exploit their surface mobility to segregate / island:</a:t>
            </a:r>
          </a:p>
        </p:txBody>
      </p:sp>
      <p:grpSp>
        <p:nvGrpSpPr>
          <p:cNvPr id="1213" name="Group 231"/>
          <p:cNvGrpSpPr/>
          <p:nvPr/>
        </p:nvGrpSpPr>
        <p:grpSpPr>
          <a:xfrm>
            <a:off x="1524000" y="2057399"/>
            <a:ext cx="4478339" cy="1443040"/>
            <a:chOff x="0" y="0"/>
            <a:chExt cx="4478337" cy="1443038"/>
          </a:xfrm>
        </p:grpSpPr>
        <p:sp>
          <p:nvSpPr>
            <p:cNvPr id="1114" name="Oval 7"/>
            <p:cNvSpPr/>
            <p:nvPr/>
          </p:nvSpPr>
          <p:spPr>
            <a:xfrm flipH="1">
              <a:off x="1876424" y="67945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5" name="Oval 8"/>
            <p:cNvSpPr/>
            <p:nvPr/>
          </p:nvSpPr>
          <p:spPr>
            <a:xfrm flipH="1">
              <a:off x="2076449" y="679450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6" name="Oval 10"/>
            <p:cNvSpPr/>
            <p:nvPr/>
          </p:nvSpPr>
          <p:spPr>
            <a:xfrm flipH="1">
              <a:off x="1676399" y="67945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7" name="Oval 12"/>
            <p:cNvSpPr/>
            <p:nvPr/>
          </p:nvSpPr>
          <p:spPr>
            <a:xfrm flipH="1">
              <a:off x="2274886" y="67945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8" name="Oval 14"/>
            <p:cNvSpPr/>
            <p:nvPr/>
          </p:nvSpPr>
          <p:spPr>
            <a:xfrm flipH="1">
              <a:off x="2474911" y="67945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9" name="Oval 16"/>
            <p:cNvSpPr/>
            <p:nvPr/>
          </p:nvSpPr>
          <p:spPr>
            <a:xfrm flipH="1">
              <a:off x="2674936" y="67945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0" name="Oval 18"/>
            <p:cNvSpPr/>
            <p:nvPr/>
          </p:nvSpPr>
          <p:spPr>
            <a:xfrm flipH="1">
              <a:off x="2874961" y="67945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1" name="Oval 19"/>
            <p:cNvSpPr/>
            <p:nvPr/>
          </p:nvSpPr>
          <p:spPr>
            <a:xfrm flipH="1">
              <a:off x="0" y="185737"/>
              <a:ext cx="201613" cy="204789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2" name="Oval 20"/>
            <p:cNvSpPr/>
            <p:nvPr/>
          </p:nvSpPr>
          <p:spPr>
            <a:xfrm flipH="1">
              <a:off x="3581399" y="419100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3" name="Oval 21"/>
            <p:cNvSpPr/>
            <p:nvPr/>
          </p:nvSpPr>
          <p:spPr>
            <a:xfrm flipH="1">
              <a:off x="3275012" y="679450"/>
              <a:ext cx="196851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4" name="Oval 22"/>
            <p:cNvSpPr/>
            <p:nvPr/>
          </p:nvSpPr>
          <p:spPr>
            <a:xfrm flipH="1">
              <a:off x="3471863" y="679450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5" name="Oval 24"/>
            <p:cNvSpPr/>
            <p:nvPr/>
          </p:nvSpPr>
          <p:spPr>
            <a:xfrm flipH="1">
              <a:off x="3074986" y="67945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6" name="Oval 26"/>
            <p:cNvSpPr/>
            <p:nvPr/>
          </p:nvSpPr>
          <p:spPr>
            <a:xfrm flipH="1">
              <a:off x="3673475" y="679450"/>
              <a:ext cx="198438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7" name="Oval 27"/>
            <p:cNvSpPr/>
            <p:nvPr/>
          </p:nvSpPr>
          <p:spPr>
            <a:xfrm flipH="1">
              <a:off x="590550" y="180975"/>
              <a:ext cx="228600" cy="228601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0066"/>
                  </a:solidFill>
                </a:defRPr>
              </a:pPr>
              <a:endParaRPr/>
            </a:p>
          </p:txBody>
        </p:sp>
        <p:sp>
          <p:nvSpPr>
            <p:cNvPr id="1128" name="Oval 28"/>
            <p:cNvSpPr/>
            <p:nvPr/>
          </p:nvSpPr>
          <p:spPr>
            <a:xfrm flipH="1">
              <a:off x="3871913" y="679450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29" name="Oval 30"/>
            <p:cNvSpPr/>
            <p:nvPr/>
          </p:nvSpPr>
          <p:spPr>
            <a:xfrm flipH="1">
              <a:off x="4073524" y="67945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0" name="Oval 31"/>
            <p:cNvSpPr/>
            <p:nvPr/>
          </p:nvSpPr>
          <p:spPr>
            <a:xfrm flipH="1">
              <a:off x="4273550" y="679450"/>
              <a:ext cx="198438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1" name="Oval 32"/>
            <p:cNvSpPr/>
            <p:nvPr/>
          </p:nvSpPr>
          <p:spPr>
            <a:xfrm flipH="1">
              <a:off x="2174875" y="866775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2" name="Oval 33"/>
            <p:cNvSpPr/>
            <p:nvPr/>
          </p:nvSpPr>
          <p:spPr>
            <a:xfrm flipH="1">
              <a:off x="1974849" y="866775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3" name="Oval 34"/>
            <p:cNvSpPr/>
            <p:nvPr/>
          </p:nvSpPr>
          <p:spPr>
            <a:xfrm flipH="1">
              <a:off x="1876424" y="10461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4" name="Oval 35"/>
            <p:cNvSpPr/>
            <p:nvPr/>
          </p:nvSpPr>
          <p:spPr>
            <a:xfrm flipH="1">
              <a:off x="2076449" y="1046162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5" name="Oval 36"/>
            <p:cNvSpPr/>
            <p:nvPr/>
          </p:nvSpPr>
          <p:spPr>
            <a:xfrm flipH="1">
              <a:off x="1776412" y="866775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6" name="Oval 37"/>
            <p:cNvSpPr/>
            <p:nvPr/>
          </p:nvSpPr>
          <p:spPr>
            <a:xfrm flipH="1">
              <a:off x="1676399" y="10461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7" name="Oval 38"/>
            <p:cNvSpPr/>
            <p:nvPr/>
          </p:nvSpPr>
          <p:spPr>
            <a:xfrm flipH="1">
              <a:off x="2376487" y="866775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8" name="Oval 39"/>
            <p:cNvSpPr/>
            <p:nvPr/>
          </p:nvSpPr>
          <p:spPr>
            <a:xfrm flipH="1">
              <a:off x="2274886" y="10461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9" name="Oval 40"/>
            <p:cNvSpPr/>
            <p:nvPr/>
          </p:nvSpPr>
          <p:spPr>
            <a:xfrm flipH="1">
              <a:off x="2574925" y="866775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0" name="Oval 41"/>
            <p:cNvSpPr/>
            <p:nvPr/>
          </p:nvSpPr>
          <p:spPr>
            <a:xfrm flipH="1">
              <a:off x="2474911" y="10461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1" name="Oval 42"/>
            <p:cNvSpPr/>
            <p:nvPr/>
          </p:nvSpPr>
          <p:spPr>
            <a:xfrm flipH="1">
              <a:off x="2776537" y="866775"/>
              <a:ext cx="196851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2" name="Oval 43"/>
            <p:cNvSpPr/>
            <p:nvPr/>
          </p:nvSpPr>
          <p:spPr>
            <a:xfrm flipH="1">
              <a:off x="2674936" y="10461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3" name="Oval 44"/>
            <p:cNvSpPr/>
            <p:nvPr/>
          </p:nvSpPr>
          <p:spPr>
            <a:xfrm flipH="1">
              <a:off x="2973386" y="866775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4" name="Oval 45"/>
            <p:cNvSpPr/>
            <p:nvPr/>
          </p:nvSpPr>
          <p:spPr>
            <a:xfrm flipH="1">
              <a:off x="2874961" y="10461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5" name="Oval 46"/>
            <p:cNvSpPr/>
            <p:nvPr/>
          </p:nvSpPr>
          <p:spPr>
            <a:xfrm flipH="1">
              <a:off x="3573461" y="866775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6" name="Oval 47"/>
            <p:cNvSpPr/>
            <p:nvPr/>
          </p:nvSpPr>
          <p:spPr>
            <a:xfrm flipH="1">
              <a:off x="3373436" y="866775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7" name="Oval 48"/>
            <p:cNvSpPr/>
            <p:nvPr/>
          </p:nvSpPr>
          <p:spPr>
            <a:xfrm flipH="1">
              <a:off x="3275012" y="1046162"/>
              <a:ext cx="196851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8" name="Oval 49"/>
            <p:cNvSpPr/>
            <p:nvPr/>
          </p:nvSpPr>
          <p:spPr>
            <a:xfrm flipH="1">
              <a:off x="3471863" y="1046162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9" name="Oval 50"/>
            <p:cNvSpPr/>
            <p:nvPr/>
          </p:nvSpPr>
          <p:spPr>
            <a:xfrm flipH="1">
              <a:off x="3173411" y="866775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0" name="Oval 51"/>
            <p:cNvSpPr/>
            <p:nvPr/>
          </p:nvSpPr>
          <p:spPr>
            <a:xfrm flipH="1">
              <a:off x="3074986" y="10461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1" name="Oval 52"/>
            <p:cNvSpPr/>
            <p:nvPr/>
          </p:nvSpPr>
          <p:spPr>
            <a:xfrm flipH="1">
              <a:off x="3773486" y="866775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2" name="Oval 53"/>
            <p:cNvSpPr/>
            <p:nvPr/>
          </p:nvSpPr>
          <p:spPr>
            <a:xfrm flipH="1">
              <a:off x="3673475" y="1046162"/>
              <a:ext cx="198438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3" name="Oval 54"/>
            <p:cNvSpPr/>
            <p:nvPr/>
          </p:nvSpPr>
          <p:spPr>
            <a:xfrm flipH="1">
              <a:off x="3973512" y="866775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4" name="Oval 55"/>
            <p:cNvSpPr/>
            <p:nvPr/>
          </p:nvSpPr>
          <p:spPr>
            <a:xfrm flipH="1">
              <a:off x="3871913" y="1046162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5" name="Oval 56"/>
            <p:cNvSpPr/>
            <p:nvPr/>
          </p:nvSpPr>
          <p:spPr>
            <a:xfrm flipH="1">
              <a:off x="4171949" y="866775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6" name="Oval 57"/>
            <p:cNvSpPr/>
            <p:nvPr/>
          </p:nvSpPr>
          <p:spPr>
            <a:xfrm flipH="1">
              <a:off x="4073524" y="10461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7" name="Oval 59"/>
            <p:cNvSpPr/>
            <p:nvPr/>
          </p:nvSpPr>
          <p:spPr>
            <a:xfrm flipH="1">
              <a:off x="4273550" y="1046162"/>
              <a:ext cx="198438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8" name="Oval 65"/>
            <p:cNvSpPr/>
            <p:nvPr/>
          </p:nvSpPr>
          <p:spPr>
            <a:xfrm flipH="1">
              <a:off x="3378199" y="423862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9" name="Oval 66"/>
            <p:cNvSpPr/>
            <p:nvPr/>
          </p:nvSpPr>
          <p:spPr>
            <a:xfrm flipH="1">
              <a:off x="3975099" y="423862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0" name="Oval 67"/>
            <p:cNvSpPr/>
            <p:nvPr/>
          </p:nvSpPr>
          <p:spPr>
            <a:xfrm flipH="1">
              <a:off x="3775074" y="423862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1" name="Oval 68"/>
            <p:cNvSpPr/>
            <p:nvPr/>
          </p:nvSpPr>
          <p:spPr>
            <a:xfrm flipH="1">
              <a:off x="2781299" y="428625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2" name="Oval 69"/>
            <p:cNvSpPr/>
            <p:nvPr/>
          </p:nvSpPr>
          <p:spPr>
            <a:xfrm flipH="1">
              <a:off x="2578099" y="433387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3" name="Oval 70"/>
            <p:cNvSpPr/>
            <p:nvPr/>
          </p:nvSpPr>
          <p:spPr>
            <a:xfrm flipH="1">
              <a:off x="3178174" y="428625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4" name="Oval 71"/>
            <p:cNvSpPr/>
            <p:nvPr/>
          </p:nvSpPr>
          <p:spPr>
            <a:xfrm flipH="1">
              <a:off x="2974974" y="428625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5" name="Oval 72"/>
            <p:cNvSpPr/>
            <p:nvPr/>
          </p:nvSpPr>
          <p:spPr>
            <a:xfrm flipH="1">
              <a:off x="1982786" y="428625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6" name="Oval 73"/>
            <p:cNvSpPr/>
            <p:nvPr/>
          </p:nvSpPr>
          <p:spPr>
            <a:xfrm flipH="1">
              <a:off x="1779586" y="428625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7" name="Oval 74"/>
            <p:cNvSpPr/>
            <p:nvPr/>
          </p:nvSpPr>
          <p:spPr>
            <a:xfrm flipH="1">
              <a:off x="2379661" y="428625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8" name="Oval 75"/>
            <p:cNvSpPr/>
            <p:nvPr/>
          </p:nvSpPr>
          <p:spPr>
            <a:xfrm flipH="1">
              <a:off x="2181224" y="428625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9" name="Oval 76"/>
            <p:cNvSpPr/>
            <p:nvPr/>
          </p:nvSpPr>
          <p:spPr>
            <a:xfrm flipH="1">
              <a:off x="4179887" y="419100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0" name="Oval 77"/>
            <p:cNvSpPr/>
            <p:nvPr/>
          </p:nvSpPr>
          <p:spPr>
            <a:xfrm flipH="1">
              <a:off x="1978024" y="12366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1" name="Oval 78"/>
            <p:cNvSpPr/>
            <p:nvPr/>
          </p:nvSpPr>
          <p:spPr>
            <a:xfrm flipH="1">
              <a:off x="2178049" y="1236662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2" name="Oval 79"/>
            <p:cNvSpPr/>
            <p:nvPr/>
          </p:nvSpPr>
          <p:spPr>
            <a:xfrm flipH="1">
              <a:off x="1777999" y="12366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3" name="Oval 80"/>
            <p:cNvSpPr/>
            <p:nvPr/>
          </p:nvSpPr>
          <p:spPr>
            <a:xfrm flipH="1">
              <a:off x="2376486" y="12366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4" name="Oval 81"/>
            <p:cNvSpPr/>
            <p:nvPr/>
          </p:nvSpPr>
          <p:spPr>
            <a:xfrm flipH="1">
              <a:off x="2576511" y="12366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5" name="Oval 82"/>
            <p:cNvSpPr/>
            <p:nvPr/>
          </p:nvSpPr>
          <p:spPr>
            <a:xfrm flipH="1">
              <a:off x="2776536" y="12366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6" name="Oval 83"/>
            <p:cNvSpPr/>
            <p:nvPr/>
          </p:nvSpPr>
          <p:spPr>
            <a:xfrm flipH="1">
              <a:off x="2976561" y="12366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7" name="Oval 84"/>
            <p:cNvSpPr/>
            <p:nvPr/>
          </p:nvSpPr>
          <p:spPr>
            <a:xfrm flipH="1">
              <a:off x="3376612" y="1236662"/>
              <a:ext cx="196851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8" name="Oval 85"/>
            <p:cNvSpPr/>
            <p:nvPr/>
          </p:nvSpPr>
          <p:spPr>
            <a:xfrm flipH="1">
              <a:off x="3573463" y="1236662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9" name="Oval 86"/>
            <p:cNvSpPr/>
            <p:nvPr/>
          </p:nvSpPr>
          <p:spPr>
            <a:xfrm flipH="1">
              <a:off x="3176586" y="12366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0" name="Oval 87"/>
            <p:cNvSpPr/>
            <p:nvPr/>
          </p:nvSpPr>
          <p:spPr>
            <a:xfrm flipH="1">
              <a:off x="3775075" y="1236662"/>
              <a:ext cx="198438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1" name="Oval 88"/>
            <p:cNvSpPr/>
            <p:nvPr/>
          </p:nvSpPr>
          <p:spPr>
            <a:xfrm flipH="1">
              <a:off x="3973513" y="1236662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2" name="Oval 89"/>
            <p:cNvSpPr/>
            <p:nvPr/>
          </p:nvSpPr>
          <p:spPr>
            <a:xfrm flipH="1">
              <a:off x="4175124" y="123666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3" name="Oval 91"/>
            <p:cNvSpPr/>
            <p:nvPr/>
          </p:nvSpPr>
          <p:spPr>
            <a:xfrm flipH="1">
              <a:off x="2079624" y="25400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4" name="Oval 92"/>
            <p:cNvSpPr/>
            <p:nvPr/>
          </p:nvSpPr>
          <p:spPr>
            <a:xfrm flipH="1">
              <a:off x="2279649" y="254000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5" name="Oval 93"/>
            <p:cNvSpPr/>
            <p:nvPr/>
          </p:nvSpPr>
          <p:spPr>
            <a:xfrm flipH="1">
              <a:off x="1879599" y="25400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6" name="Oval 94"/>
            <p:cNvSpPr/>
            <p:nvPr/>
          </p:nvSpPr>
          <p:spPr>
            <a:xfrm flipH="1">
              <a:off x="2478086" y="25400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7" name="Oval 95"/>
            <p:cNvSpPr/>
            <p:nvPr/>
          </p:nvSpPr>
          <p:spPr>
            <a:xfrm flipH="1">
              <a:off x="2678111" y="25400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8" name="Oval 96"/>
            <p:cNvSpPr/>
            <p:nvPr/>
          </p:nvSpPr>
          <p:spPr>
            <a:xfrm flipH="1">
              <a:off x="2878136" y="25400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9" name="Oval 97"/>
            <p:cNvSpPr/>
            <p:nvPr/>
          </p:nvSpPr>
          <p:spPr>
            <a:xfrm flipH="1">
              <a:off x="3078161" y="25400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0" name="Oval 98"/>
            <p:cNvSpPr/>
            <p:nvPr/>
          </p:nvSpPr>
          <p:spPr>
            <a:xfrm flipH="1">
              <a:off x="3478212" y="254000"/>
              <a:ext cx="196851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1" name="Oval 99"/>
            <p:cNvSpPr/>
            <p:nvPr/>
          </p:nvSpPr>
          <p:spPr>
            <a:xfrm flipH="1">
              <a:off x="3675063" y="254000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2" name="Oval 100"/>
            <p:cNvSpPr/>
            <p:nvPr/>
          </p:nvSpPr>
          <p:spPr>
            <a:xfrm flipH="1">
              <a:off x="3278186" y="254000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3" name="Oval 101"/>
            <p:cNvSpPr/>
            <p:nvPr/>
          </p:nvSpPr>
          <p:spPr>
            <a:xfrm flipH="1">
              <a:off x="3876675" y="254000"/>
              <a:ext cx="198438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4" name="Oval 102"/>
            <p:cNvSpPr/>
            <p:nvPr/>
          </p:nvSpPr>
          <p:spPr>
            <a:xfrm flipH="1">
              <a:off x="4075113" y="254000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5" name="Oval 105"/>
            <p:cNvSpPr/>
            <p:nvPr/>
          </p:nvSpPr>
          <p:spPr>
            <a:xfrm flipH="1">
              <a:off x="3783011" y="-1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6" name="Oval 106"/>
            <p:cNvSpPr/>
            <p:nvPr/>
          </p:nvSpPr>
          <p:spPr>
            <a:xfrm flipH="1">
              <a:off x="3579811" y="4762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7" name="Oval 107"/>
            <p:cNvSpPr/>
            <p:nvPr/>
          </p:nvSpPr>
          <p:spPr>
            <a:xfrm flipH="1">
              <a:off x="4176712" y="4762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8" name="Oval 108"/>
            <p:cNvSpPr/>
            <p:nvPr/>
          </p:nvSpPr>
          <p:spPr>
            <a:xfrm flipH="1">
              <a:off x="3976687" y="4762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9" name="Oval 109"/>
            <p:cNvSpPr/>
            <p:nvPr/>
          </p:nvSpPr>
          <p:spPr>
            <a:xfrm flipH="1">
              <a:off x="2982911" y="9524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0" name="Oval 110"/>
            <p:cNvSpPr/>
            <p:nvPr/>
          </p:nvSpPr>
          <p:spPr>
            <a:xfrm flipH="1">
              <a:off x="2779711" y="14287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1" name="Oval 111"/>
            <p:cNvSpPr/>
            <p:nvPr/>
          </p:nvSpPr>
          <p:spPr>
            <a:xfrm flipH="1">
              <a:off x="3379786" y="9524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2" name="Oval 112"/>
            <p:cNvSpPr/>
            <p:nvPr/>
          </p:nvSpPr>
          <p:spPr>
            <a:xfrm flipH="1">
              <a:off x="3176586" y="9524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3" name="Oval 113"/>
            <p:cNvSpPr/>
            <p:nvPr/>
          </p:nvSpPr>
          <p:spPr>
            <a:xfrm flipH="1">
              <a:off x="2184399" y="9524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4" name="Oval 114"/>
            <p:cNvSpPr/>
            <p:nvPr/>
          </p:nvSpPr>
          <p:spPr>
            <a:xfrm flipH="1">
              <a:off x="1981199" y="9524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5" name="Oval 115"/>
            <p:cNvSpPr/>
            <p:nvPr/>
          </p:nvSpPr>
          <p:spPr>
            <a:xfrm flipH="1">
              <a:off x="2581274" y="9524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6" name="Oval 116"/>
            <p:cNvSpPr/>
            <p:nvPr/>
          </p:nvSpPr>
          <p:spPr>
            <a:xfrm flipH="1">
              <a:off x="2382836" y="9524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7" name="Oval 117"/>
            <p:cNvSpPr/>
            <p:nvPr/>
          </p:nvSpPr>
          <p:spPr>
            <a:xfrm flipH="1">
              <a:off x="1785936" y="-1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8" name="Oval 118"/>
            <p:cNvSpPr/>
            <p:nvPr/>
          </p:nvSpPr>
          <p:spPr>
            <a:xfrm flipH="1">
              <a:off x="4276726" y="257175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09" name="Oval 119"/>
            <p:cNvSpPr/>
            <p:nvPr/>
          </p:nvSpPr>
          <p:spPr>
            <a:xfrm flipH="1">
              <a:off x="1676399" y="255587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0" name="Line 120"/>
            <p:cNvSpPr/>
            <p:nvPr/>
          </p:nvSpPr>
          <p:spPr>
            <a:xfrm flipH="1">
              <a:off x="400049" y="185737"/>
              <a:ext cx="1" cy="2286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1" name="Line 121"/>
            <p:cNvSpPr/>
            <p:nvPr/>
          </p:nvSpPr>
          <p:spPr>
            <a:xfrm>
              <a:off x="285749" y="295275"/>
              <a:ext cx="2286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2" name="Line 122"/>
            <p:cNvSpPr/>
            <p:nvPr/>
          </p:nvSpPr>
          <p:spPr>
            <a:xfrm>
              <a:off x="871537" y="304800"/>
              <a:ext cx="3048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98" name="Group 232"/>
          <p:cNvGrpSpPr/>
          <p:nvPr/>
        </p:nvGrpSpPr>
        <p:grpSpPr>
          <a:xfrm>
            <a:off x="1600200" y="4343400"/>
            <a:ext cx="4471988" cy="1600201"/>
            <a:chOff x="0" y="0"/>
            <a:chExt cx="4471987" cy="1600200"/>
          </a:xfrm>
        </p:grpSpPr>
        <p:sp>
          <p:nvSpPr>
            <p:cNvPr id="1214" name="Oval 125"/>
            <p:cNvSpPr/>
            <p:nvPr/>
          </p:nvSpPr>
          <p:spPr>
            <a:xfrm flipH="1">
              <a:off x="1876424" y="83661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5" name="Oval 126"/>
            <p:cNvSpPr/>
            <p:nvPr/>
          </p:nvSpPr>
          <p:spPr>
            <a:xfrm flipH="1">
              <a:off x="2076449" y="836612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6" name="Oval 127"/>
            <p:cNvSpPr/>
            <p:nvPr/>
          </p:nvSpPr>
          <p:spPr>
            <a:xfrm flipH="1">
              <a:off x="1676399" y="83661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7" name="Oval 128"/>
            <p:cNvSpPr/>
            <p:nvPr/>
          </p:nvSpPr>
          <p:spPr>
            <a:xfrm flipH="1">
              <a:off x="2274886" y="83661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8" name="Oval 129"/>
            <p:cNvSpPr/>
            <p:nvPr/>
          </p:nvSpPr>
          <p:spPr>
            <a:xfrm flipH="1">
              <a:off x="2474911" y="83661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9" name="Oval 130"/>
            <p:cNvSpPr/>
            <p:nvPr/>
          </p:nvSpPr>
          <p:spPr>
            <a:xfrm flipH="1">
              <a:off x="2674936" y="83661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0" name="Oval 131"/>
            <p:cNvSpPr/>
            <p:nvPr/>
          </p:nvSpPr>
          <p:spPr>
            <a:xfrm flipH="1">
              <a:off x="2874961" y="83661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1" name="Oval 132"/>
            <p:cNvSpPr/>
            <p:nvPr/>
          </p:nvSpPr>
          <p:spPr>
            <a:xfrm flipH="1">
              <a:off x="0" y="271462"/>
              <a:ext cx="201613" cy="204789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2" name="Oval 133"/>
            <p:cNvSpPr/>
            <p:nvPr/>
          </p:nvSpPr>
          <p:spPr>
            <a:xfrm rot="21371157" flipH="1">
              <a:off x="3263899" y="396875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3" name="Oval 134"/>
            <p:cNvSpPr/>
            <p:nvPr/>
          </p:nvSpPr>
          <p:spPr>
            <a:xfrm flipH="1">
              <a:off x="3275012" y="836612"/>
              <a:ext cx="196851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4" name="Oval 135"/>
            <p:cNvSpPr/>
            <p:nvPr/>
          </p:nvSpPr>
          <p:spPr>
            <a:xfrm flipH="1">
              <a:off x="3471863" y="836612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5" name="Oval 136"/>
            <p:cNvSpPr/>
            <p:nvPr/>
          </p:nvSpPr>
          <p:spPr>
            <a:xfrm flipH="1">
              <a:off x="3074986" y="83661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6" name="Oval 137"/>
            <p:cNvSpPr/>
            <p:nvPr/>
          </p:nvSpPr>
          <p:spPr>
            <a:xfrm flipH="1">
              <a:off x="3673475" y="836612"/>
              <a:ext cx="198438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7" name="Oval 138"/>
            <p:cNvSpPr/>
            <p:nvPr/>
          </p:nvSpPr>
          <p:spPr>
            <a:xfrm flipH="1">
              <a:off x="3124200" y="196850"/>
              <a:ext cx="228601" cy="228600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0066"/>
                  </a:solidFill>
                </a:defRPr>
              </a:pPr>
              <a:endParaRPr/>
            </a:p>
          </p:txBody>
        </p:sp>
        <p:sp>
          <p:nvSpPr>
            <p:cNvPr id="1228" name="Oval 139"/>
            <p:cNvSpPr/>
            <p:nvPr/>
          </p:nvSpPr>
          <p:spPr>
            <a:xfrm flipH="1">
              <a:off x="3871913" y="836612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9" name="Oval 140"/>
            <p:cNvSpPr/>
            <p:nvPr/>
          </p:nvSpPr>
          <p:spPr>
            <a:xfrm flipH="1">
              <a:off x="4073524" y="836612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0" name="Oval 141"/>
            <p:cNvSpPr/>
            <p:nvPr/>
          </p:nvSpPr>
          <p:spPr>
            <a:xfrm flipH="1">
              <a:off x="4273550" y="836612"/>
              <a:ext cx="198438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1" name="Oval 142"/>
            <p:cNvSpPr/>
            <p:nvPr/>
          </p:nvSpPr>
          <p:spPr>
            <a:xfrm flipH="1">
              <a:off x="2174875" y="1023937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2" name="Oval 143"/>
            <p:cNvSpPr/>
            <p:nvPr/>
          </p:nvSpPr>
          <p:spPr>
            <a:xfrm flipH="1">
              <a:off x="1974849" y="1023937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3" name="Oval 144"/>
            <p:cNvSpPr/>
            <p:nvPr/>
          </p:nvSpPr>
          <p:spPr>
            <a:xfrm flipH="1">
              <a:off x="1876424" y="12033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4" name="Oval 145"/>
            <p:cNvSpPr/>
            <p:nvPr/>
          </p:nvSpPr>
          <p:spPr>
            <a:xfrm flipH="1">
              <a:off x="2076449" y="1203325"/>
              <a:ext cx="198439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5" name="Oval 146"/>
            <p:cNvSpPr/>
            <p:nvPr/>
          </p:nvSpPr>
          <p:spPr>
            <a:xfrm flipH="1">
              <a:off x="1776412" y="1023937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6" name="Oval 147"/>
            <p:cNvSpPr/>
            <p:nvPr/>
          </p:nvSpPr>
          <p:spPr>
            <a:xfrm flipH="1">
              <a:off x="1676399" y="12033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7" name="Oval 148"/>
            <p:cNvSpPr/>
            <p:nvPr/>
          </p:nvSpPr>
          <p:spPr>
            <a:xfrm flipH="1">
              <a:off x="2376487" y="1023937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8" name="Oval 149"/>
            <p:cNvSpPr/>
            <p:nvPr/>
          </p:nvSpPr>
          <p:spPr>
            <a:xfrm flipH="1">
              <a:off x="2274886" y="12033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9" name="Oval 150"/>
            <p:cNvSpPr/>
            <p:nvPr/>
          </p:nvSpPr>
          <p:spPr>
            <a:xfrm flipH="1">
              <a:off x="2574925" y="1023937"/>
              <a:ext cx="201613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0" name="Oval 151"/>
            <p:cNvSpPr/>
            <p:nvPr/>
          </p:nvSpPr>
          <p:spPr>
            <a:xfrm flipH="1">
              <a:off x="2474911" y="12033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1" name="Oval 152"/>
            <p:cNvSpPr/>
            <p:nvPr/>
          </p:nvSpPr>
          <p:spPr>
            <a:xfrm flipH="1">
              <a:off x="2776537" y="1023937"/>
              <a:ext cx="196851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2" name="Oval 153"/>
            <p:cNvSpPr/>
            <p:nvPr/>
          </p:nvSpPr>
          <p:spPr>
            <a:xfrm flipH="1">
              <a:off x="2674936" y="12033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3" name="Oval 154"/>
            <p:cNvSpPr/>
            <p:nvPr/>
          </p:nvSpPr>
          <p:spPr>
            <a:xfrm flipH="1">
              <a:off x="2973386" y="1023937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4" name="Oval 155"/>
            <p:cNvSpPr/>
            <p:nvPr/>
          </p:nvSpPr>
          <p:spPr>
            <a:xfrm flipH="1">
              <a:off x="2874961" y="12033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5" name="Oval 156"/>
            <p:cNvSpPr/>
            <p:nvPr/>
          </p:nvSpPr>
          <p:spPr>
            <a:xfrm flipH="1">
              <a:off x="3573461" y="1023937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6" name="Oval 157"/>
            <p:cNvSpPr/>
            <p:nvPr/>
          </p:nvSpPr>
          <p:spPr>
            <a:xfrm flipH="1">
              <a:off x="3373436" y="1023937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7" name="Oval 158"/>
            <p:cNvSpPr/>
            <p:nvPr/>
          </p:nvSpPr>
          <p:spPr>
            <a:xfrm flipH="1">
              <a:off x="3275012" y="1203325"/>
              <a:ext cx="196851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8" name="Oval 159"/>
            <p:cNvSpPr/>
            <p:nvPr/>
          </p:nvSpPr>
          <p:spPr>
            <a:xfrm flipH="1">
              <a:off x="3471863" y="1203325"/>
              <a:ext cx="201613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9" name="Oval 160"/>
            <p:cNvSpPr/>
            <p:nvPr/>
          </p:nvSpPr>
          <p:spPr>
            <a:xfrm flipH="1">
              <a:off x="3173411" y="1023937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0" name="Oval 161"/>
            <p:cNvSpPr/>
            <p:nvPr/>
          </p:nvSpPr>
          <p:spPr>
            <a:xfrm flipH="1">
              <a:off x="3074986" y="12033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1" name="Oval 162"/>
            <p:cNvSpPr/>
            <p:nvPr/>
          </p:nvSpPr>
          <p:spPr>
            <a:xfrm flipH="1">
              <a:off x="3773486" y="1023937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2" name="Oval 163"/>
            <p:cNvSpPr/>
            <p:nvPr/>
          </p:nvSpPr>
          <p:spPr>
            <a:xfrm flipH="1">
              <a:off x="3673475" y="1203325"/>
              <a:ext cx="198438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3" name="Oval 164"/>
            <p:cNvSpPr/>
            <p:nvPr/>
          </p:nvSpPr>
          <p:spPr>
            <a:xfrm flipH="1">
              <a:off x="3973512" y="1023937"/>
              <a:ext cx="198439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4" name="Oval 165"/>
            <p:cNvSpPr/>
            <p:nvPr/>
          </p:nvSpPr>
          <p:spPr>
            <a:xfrm flipH="1">
              <a:off x="3871913" y="1203325"/>
              <a:ext cx="201613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5" name="Oval 166"/>
            <p:cNvSpPr/>
            <p:nvPr/>
          </p:nvSpPr>
          <p:spPr>
            <a:xfrm flipH="1">
              <a:off x="4171949" y="1023937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6" name="Oval 167"/>
            <p:cNvSpPr/>
            <p:nvPr/>
          </p:nvSpPr>
          <p:spPr>
            <a:xfrm flipH="1">
              <a:off x="4073524" y="12033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7" name="Oval 168"/>
            <p:cNvSpPr/>
            <p:nvPr/>
          </p:nvSpPr>
          <p:spPr>
            <a:xfrm flipH="1">
              <a:off x="4273550" y="1203325"/>
              <a:ext cx="198438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8" name="Oval 169"/>
            <p:cNvSpPr/>
            <p:nvPr/>
          </p:nvSpPr>
          <p:spPr>
            <a:xfrm rot="20693547" flipH="1">
              <a:off x="3060699" y="401637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9" name="Oval 170"/>
            <p:cNvSpPr/>
            <p:nvPr/>
          </p:nvSpPr>
          <p:spPr>
            <a:xfrm rot="888503" flipH="1">
              <a:off x="3670299" y="401637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0" name="Oval 171"/>
            <p:cNvSpPr/>
            <p:nvPr/>
          </p:nvSpPr>
          <p:spPr>
            <a:xfrm flipH="1">
              <a:off x="3470274" y="401637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1" name="Oval 180"/>
            <p:cNvSpPr/>
            <p:nvPr/>
          </p:nvSpPr>
          <p:spPr>
            <a:xfrm rot="1082056" flipH="1">
              <a:off x="3875087" y="396874"/>
              <a:ext cx="193677" cy="284163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2" name="Oval 181"/>
            <p:cNvSpPr/>
            <p:nvPr/>
          </p:nvSpPr>
          <p:spPr>
            <a:xfrm flipH="1">
              <a:off x="1978024" y="13938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3" name="Oval 182"/>
            <p:cNvSpPr/>
            <p:nvPr/>
          </p:nvSpPr>
          <p:spPr>
            <a:xfrm flipH="1">
              <a:off x="2178049" y="1393825"/>
              <a:ext cx="198439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4" name="Oval 183"/>
            <p:cNvSpPr/>
            <p:nvPr/>
          </p:nvSpPr>
          <p:spPr>
            <a:xfrm flipH="1">
              <a:off x="1777999" y="13938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5" name="Oval 184"/>
            <p:cNvSpPr/>
            <p:nvPr/>
          </p:nvSpPr>
          <p:spPr>
            <a:xfrm flipH="1">
              <a:off x="2376486" y="13938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6" name="Oval 185"/>
            <p:cNvSpPr/>
            <p:nvPr/>
          </p:nvSpPr>
          <p:spPr>
            <a:xfrm flipH="1">
              <a:off x="2576511" y="13938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7" name="Oval 186"/>
            <p:cNvSpPr/>
            <p:nvPr/>
          </p:nvSpPr>
          <p:spPr>
            <a:xfrm flipH="1">
              <a:off x="2776536" y="13938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8" name="Oval 187"/>
            <p:cNvSpPr/>
            <p:nvPr/>
          </p:nvSpPr>
          <p:spPr>
            <a:xfrm flipH="1">
              <a:off x="2976561" y="13938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9" name="Oval 188"/>
            <p:cNvSpPr/>
            <p:nvPr/>
          </p:nvSpPr>
          <p:spPr>
            <a:xfrm flipH="1">
              <a:off x="3376612" y="1393825"/>
              <a:ext cx="196851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0" name="Oval 189"/>
            <p:cNvSpPr/>
            <p:nvPr/>
          </p:nvSpPr>
          <p:spPr>
            <a:xfrm flipH="1">
              <a:off x="3573463" y="1393825"/>
              <a:ext cx="201613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1" name="Oval 190"/>
            <p:cNvSpPr/>
            <p:nvPr/>
          </p:nvSpPr>
          <p:spPr>
            <a:xfrm flipH="1">
              <a:off x="3176586" y="13938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2" name="Oval 191"/>
            <p:cNvSpPr/>
            <p:nvPr/>
          </p:nvSpPr>
          <p:spPr>
            <a:xfrm flipH="1">
              <a:off x="3775075" y="1393825"/>
              <a:ext cx="198438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3" name="Oval 192"/>
            <p:cNvSpPr/>
            <p:nvPr/>
          </p:nvSpPr>
          <p:spPr>
            <a:xfrm flipH="1">
              <a:off x="3973513" y="1393825"/>
              <a:ext cx="201613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4" name="Oval 193"/>
            <p:cNvSpPr/>
            <p:nvPr/>
          </p:nvSpPr>
          <p:spPr>
            <a:xfrm flipH="1">
              <a:off x="4175124" y="1393825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5" name="Oval 194"/>
            <p:cNvSpPr/>
            <p:nvPr/>
          </p:nvSpPr>
          <p:spPr>
            <a:xfrm flipH="1">
              <a:off x="2174874" y="654050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6" name="Oval 195"/>
            <p:cNvSpPr/>
            <p:nvPr/>
          </p:nvSpPr>
          <p:spPr>
            <a:xfrm flipH="1">
              <a:off x="2374899" y="654050"/>
              <a:ext cx="198439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7" name="Oval 196"/>
            <p:cNvSpPr/>
            <p:nvPr/>
          </p:nvSpPr>
          <p:spPr>
            <a:xfrm flipH="1">
              <a:off x="1974849" y="654050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8" name="Oval 197"/>
            <p:cNvSpPr/>
            <p:nvPr/>
          </p:nvSpPr>
          <p:spPr>
            <a:xfrm flipH="1">
              <a:off x="2573336" y="654050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9" name="Oval 198"/>
            <p:cNvSpPr/>
            <p:nvPr/>
          </p:nvSpPr>
          <p:spPr>
            <a:xfrm flipH="1">
              <a:off x="2773361" y="654050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0" name="Oval 199"/>
            <p:cNvSpPr/>
            <p:nvPr/>
          </p:nvSpPr>
          <p:spPr>
            <a:xfrm flipH="1">
              <a:off x="2973386" y="654050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1" name="Oval 200"/>
            <p:cNvSpPr/>
            <p:nvPr/>
          </p:nvSpPr>
          <p:spPr>
            <a:xfrm flipH="1">
              <a:off x="3173411" y="654050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2" name="Oval 201"/>
            <p:cNvSpPr/>
            <p:nvPr/>
          </p:nvSpPr>
          <p:spPr>
            <a:xfrm flipH="1">
              <a:off x="3573462" y="654050"/>
              <a:ext cx="196851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3" name="Oval 202"/>
            <p:cNvSpPr/>
            <p:nvPr/>
          </p:nvSpPr>
          <p:spPr>
            <a:xfrm flipH="1">
              <a:off x="3770313" y="654050"/>
              <a:ext cx="201613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4" name="Oval 203"/>
            <p:cNvSpPr/>
            <p:nvPr/>
          </p:nvSpPr>
          <p:spPr>
            <a:xfrm flipH="1">
              <a:off x="3373436" y="654050"/>
              <a:ext cx="200027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5" name="Oval 204"/>
            <p:cNvSpPr/>
            <p:nvPr/>
          </p:nvSpPr>
          <p:spPr>
            <a:xfrm flipH="1">
              <a:off x="3971925" y="654050"/>
              <a:ext cx="198438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6" name="Oval 205"/>
            <p:cNvSpPr/>
            <p:nvPr/>
          </p:nvSpPr>
          <p:spPr>
            <a:xfrm flipH="1">
              <a:off x="4170363" y="654050"/>
              <a:ext cx="201613" cy="206376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7" name="Oval 220"/>
            <p:cNvSpPr/>
            <p:nvPr/>
          </p:nvSpPr>
          <p:spPr>
            <a:xfrm flipH="1">
              <a:off x="1771649" y="655637"/>
              <a:ext cx="200027" cy="2063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8" name="Line 221"/>
            <p:cNvSpPr/>
            <p:nvPr/>
          </p:nvSpPr>
          <p:spPr>
            <a:xfrm flipH="1">
              <a:off x="400049" y="271462"/>
              <a:ext cx="1" cy="2286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89" name="Line 222"/>
            <p:cNvSpPr/>
            <p:nvPr/>
          </p:nvSpPr>
          <p:spPr>
            <a:xfrm>
              <a:off x="285749" y="381000"/>
              <a:ext cx="228601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0" name="Line 223"/>
            <p:cNvSpPr/>
            <p:nvPr/>
          </p:nvSpPr>
          <p:spPr>
            <a:xfrm>
              <a:off x="871537" y="390525"/>
              <a:ext cx="304801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1" name="Oval 224"/>
            <p:cNvSpPr/>
            <p:nvPr/>
          </p:nvSpPr>
          <p:spPr>
            <a:xfrm flipH="1">
              <a:off x="3352800" y="196850"/>
              <a:ext cx="228601" cy="228600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0066"/>
                  </a:solidFill>
                </a:defRPr>
              </a:pPr>
              <a:endParaRPr/>
            </a:p>
          </p:txBody>
        </p:sp>
        <p:sp>
          <p:nvSpPr>
            <p:cNvPr id="1292" name="Oval 225"/>
            <p:cNvSpPr/>
            <p:nvPr/>
          </p:nvSpPr>
          <p:spPr>
            <a:xfrm flipH="1">
              <a:off x="3575050" y="203200"/>
              <a:ext cx="228601" cy="228600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0066"/>
                  </a:solidFill>
                </a:defRPr>
              </a:pPr>
              <a:endParaRPr/>
            </a:p>
          </p:txBody>
        </p:sp>
        <p:sp>
          <p:nvSpPr>
            <p:cNvPr id="1293" name="Oval 226"/>
            <p:cNvSpPr/>
            <p:nvPr/>
          </p:nvSpPr>
          <p:spPr>
            <a:xfrm flipH="1">
              <a:off x="3797300" y="203200"/>
              <a:ext cx="228601" cy="228600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0066"/>
                  </a:solidFill>
                </a:defRPr>
              </a:pPr>
              <a:endParaRPr/>
            </a:p>
          </p:txBody>
        </p:sp>
        <p:sp>
          <p:nvSpPr>
            <p:cNvPr id="1294" name="Oval 227"/>
            <p:cNvSpPr/>
            <p:nvPr/>
          </p:nvSpPr>
          <p:spPr>
            <a:xfrm flipH="1">
              <a:off x="3225800" y="0"/>
              <a:ext cx="228601" cy="228600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0066"/>
                  </a:solidFill>
                </a:defRPr>
              </a:pPr>
              <a:endParaRPr/>
            </a:p>
          </p:txBody>
        </p:sp>
        <p:sp>
          <p:nvSpPr>
            <p:cNvPr id="1295" name="Oval 228"/>
            <p:cNvSpPr/>
            <p:nvPr/>
          </p:nvSpPr>
          <p:spPr>
            <a:xfrm flipH="1">
              <a:off x="3454400" y="0"/>
              <a:ext cx="228601" cy="228600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0066"/>
                  </a:solidFill>
                </a:defRPr>
              </a:pPr>
              <a:endParaRPr/>
            </a:p>
          </p:txBody>
        </p:sp>
        <p:sp>
          <p:nvSpPr>
            <p:cNvPr id="1296" name="Oval 229"/>
            <p:cNvSpPr/>
            <p:nvPr/>
          </p:nvSpPr>
          <p:spPr>
            <a:xfrm flipH="1">
              <a:off x="3676650" y="6350"/>
              <a:ext cx="228601" cy="228600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0066"/>
                  </a:solidFill>
                </a:defRPr>
              </a:pPr>
              <a:endParaRPr/>
            </a:p>
          </p:txBody>
        </p:sp>
        <p:sp>
          <p:nvSpPr>
            <p:cNvPr id="1297" name="Oval 230"/>
            <p:cNvSpPr/>
            <p:nvPr/>
          </p:nvSpPr>
          <p:spPr>
            <a:xfrm flipH="1">
              <a:off x="558800" y="266700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0066"/>
                  </a:solidFill>
                </a:defRPr>
              </a:pPr>
              <a:endParaRPr/>
            </a:p>
          </p:txBody>
        </p:sp>
      </p:grpSp>
      <p:sp>
        <p:nvSpPr>
          <p:cNvPr id="1299" name="Rectangle 233"/>
          <p:cNvSpPr txBox="1"/>
          <p:nvPr/>
        </p:nvSpPr>
        <p:spPr>
          <a:xfrm>
            <a:off x="6324600" y="2590800"/>
            <a:ext cx="26670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Favored at lower temperatures</a:t>
            </a:r>
          </a:p>
        </p:txBody>
      </p:sp>
      <p:sp>
        <p:nvSpPr>
          <p:cNvPr id="1300" name="Rectangle 234"/>
          <p:cNvSpPr txBox="1"/>
          <p:nvPr/>
        </p:nvSpPr>
        <p:spPr>
          <a:xfrm>
            <a:off x="6248400" y="5105400"/>
            <a:ext cx="28194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Favored at higher temperatures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Rectangle 7"/>
          <p:cNvSpPr txBox="1"/>
          <p:nvPr/>
        </p:nvSpPr>
        <p:spPr>
          <a:xfrm>
            <a:off x="304800" y="1447800"/>
            <a:ext cx="4114800" cy="1600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AFM image of slightly organized MBE Germanium islands on Silicon</a:t>
            </a:r>
          </a:p>
          <a:p>
            <a:pPr algn="l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(Stress-Induced Self-Organization of Nanoscale Structures in SiGe/Si Multilayer Films, C. Teichert, L.J. Peticolas, J.C. Bean, J. Tersoff and M.G. Lagally, Physical Review B 53 (24), 16334-7, 1996)</a:t>
            </a:r>
          </a:p>
        </p:txBody>
      </p:sp>
      <p:sp>
        <p:nvSpPr>
          <p:cNvPr id="1303" name="Rectangle 11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Really do get such spontaneous 2D self assembly:</a:t>
            </a:r>
          </a:p>
        </p:txBody>
      </p:sp>
      <p:pic>
        <p:nvPicPr>
          <p:cNvPr id="1304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rcRect l="25781" t="14583" r="5468" b="42709"/>
          <a:stretch>
            <a:fillRect/>
          </a:stretch>
        </p:blipFill>
        <p:spPr>
          <a:xfrm>
            <a:off x="381000" y="3581400"/>
            <a:ext cx="4267200" cy="1987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5" name="Picture 17" descr="Picture 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838200"/>
            <a:ext cx="4038600" cy="2466975"/>
          </a:xfrm>
          <a:prstGeom prst="rect">
            <a:avLst/>
          </a:prstGeom>
          <a:ln w="12700">
            <a:miter lim="400000"/>
          </a:ln>
        </p:spPr>
      </p:pic>
      <p:sp>
        <p:nvSpPr>
          <p:cNvPr id="1306" name="Rectangle 18"/>
          <p:cNvSpPr txBox="1"/>
          <p:nvPr/>
        </p:nvSpPr>
        <p:spPr>
          <a:xfrm>
            <a:off x="4800600" y="4267200"/>
            <a:ext cx="41148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TEM cross-section of MBE Germanium island embedded in Silicon</a:t>
            </a:r>
          </a:p>
        </p:txBody>
      </p:sp>
      <p:sp>
        <p:nvSpPr>
          <p:cNvPr id="1307" name="Text Box 6"/>
          <p:cNvSpPr txBox="1"/>
          <p:nvPr/>
        </p:nvSpPr>
        <p:spPr>
          <a:xfrm>
            <a:off x="381000" y="5952292"/>
            <a:ext cx="838200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200" b="0">
                <a:solidFill>
                  <a:srgbClr val="DDDDDD"/>
                </a:solidFill>
              </a:defRPr>
            </a:pPr>
            <a:r>
              <a:t>"Analysis of the 3D relationship of Ge quantum dots in a Si matrix using focused ion beam tomography" </a:t>
            </a:r>
            <a:r>
              <a:rPr b="1"/>
              <a:t> </a:t>
            </a:r>
            <a:r>
              <a:t>A.J. Kubis, T.E. Vandervelde, J.C. Bean, D. Dunn, R. Hull, Nanoparticles and Nanowire Building Blocks-Synthesis, Processing, Characterization and Theory. 2p. 411 (2004), Materials Res. Soc.</a:t>
            </a:r>
            <a:r>
              <a:rPr sz="1400" b="1"/>
              <a:t>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pic>
        <p:nvPicPr>
          <p:cNvPr id="131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5469" t="25000" r="19531" b="17708"/>
          <a:stretch>
            <a:fillRect/>
          </a:stretch>
        </p:blipFill>
        <p:spPr>
          <a:xfrm>
            <a:off x="685800" y="1219199"/>
            <a:ext cx="3429000" cy="2203452"/>
          </a:xfrm>
          <a:prstGeom prst="rect">
            <a:avLst/>
          </a:prstGeom>
          <a:ln w="12700">
            <a:miter lim="400000"/>
          </a:ln>
        </p:spPr>
      </p:pic>
      <p:sp>
        <p:nvSpPr>
          <p:cNvPr id="1311" name="Rectangle 3"/>
          <p:cNvSpPr txBox="1"/>
          <p:nvPr/>
        </p:nvSpPr>
        <p:spPr>
          <a:xfrm>
            <a:off x="304800" y="762000"/>
            <a:ext cx="8534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TEM Cross-section of MANY layers of self organizing Ge dots embedded in Si:</a:t>
            </a:r>
          </a:p>
        </p:txBody>
      </p:sp>
      <p:sp>
        <p:nvSpPr>
          <p:cNvPr id="1312" name="Rectangle 4"/>
          <p:cNvSpPr txBox="1"/>
          <p:nvPr/>
        </p:nvSpPr>
        <p:spPr>
          <a:xfrm>
            <a:off x="304800" y="3581400"/>
            <a:ext cx="8458200" cy="2538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What you are seeing is this: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Ge islands growing atop Ge islands, growing atop Ge islands . . . WHY?</a:t>
            </a:r>
          </a:p>
        </p:txBody>
      </p:sp>
      <p:sp>
        <p:nvSpPr>
          <p:cNvPr id="1313" name="Rectangle 5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</a:lstStyle>
          <a:p>
            <a:r>
              <a:t>And this led to an even more complex 3D self-assembly:</a:t>
            </a:r>
          </a:p>
        </p:txBody>
      </p:sp>
      <p:sp>
        <p:nvSpPr>
          <p:cNvPr id="1314" name="Text Box 6"/>
          <p:cNvSpPr txBox="1"/>
          <p:nvPr/>
        </p:nvSpPr>
        <p:spPr>
          <a:xfrm>
            <a:off x="4953000" y="1676400"/>
            <a:ext cx="3810000" cy="119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200" b="0">
                <a:solidFill>
                  <a:srgbClr val="DDDDDD"/>
                </a:solidFill>
              </a:defRPr>
            </a:pPr>
            <a:r>
              <a:t>"Analysis of the 3D relationship of Ge quantum dots in a Si matrix using focused ion beam tomography" </a:t>
            </a:r>
            <a:r>
              <a:rPr b="1"/>
              <a:t> </a:t>
            </a:r>
            <a:r>
              <a:t>A.J. Kubis, T.E. Vandervelde, J.C. Bean, D. Dunn, R. Hull, Nanoparticles and Nanowire Building Blocks-Synthesis, Processing, Characterization and Theory. 2p. 411 (2004), Materials Res. Soc.</a:t>
            </a:r>
            <a:r>
              <a:rPr sz="1400" b="1"/>
              <a:t> </a:t>
            </a:r>
          </a:p>
        </p:txBody>
      </p:sp>
      <p:grpSp>
        <p:nvGrpSpPr>
          <p:cNvPr id="1328" name="Group 20"/>
          <p:cNvGrpSpPr/>
          <p:nvPr/>
        </p:nvGrpSpPr>
        <p:grpSpPr>
          <a:xfrm>
            <a:off x="4038600" y="3962399"/>
            <a:ext cx="3429000" cy="1752601"/>
            <a:chOff x="0" y="0"/>
            <a:chExt cx="3429000" cy="1752599"/>
          </a:xfrm>
        </p:grpSpPr>
        <p:sp>
          <p:nvSpPr>
            <p:cNvPr id="1315" name="Rectangle 17"/>
            <p:cNvSpPr/>
            <p:nvPr/>
          </p:nvSpPr>
          <p:spPr>
            <a:xfrm>
              <a:off x="0" y="-1"/>
              <a:ext cx="3429000" cy="276727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6" name="Oval 18"/>
            <p:cNvSpPr/>
            <p:nvPr/>
          </p:nvSpPr>
          <p:spPr>
            <a:xfrm>
              <a:off x="687793" y="126832"/>
              <a:ext cx="558211" cy="276727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7" name="Oval 19"/>
            <p:cNvSpPr/>
            <p:nvPr/>
          </p:nvSpPr>
          <p:spPr>
            <a:xfrm>
              <a:off x="2043444" y="138363"/>
              <a:ext cx="558211" cy="276727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8" name="Rectangle 14"/>
            <p:cNvSpPr/>
            <p:nvPr/>
          </p:nvSpPr>
          <p:spPr>
            <a:xfrm>
              <a:off x="0" y="276726"/>
              <a:ext cx="3429000" cy="276727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9" name="Oval 15"/>
            <p:cNvSpPr/>
            <p:nvPr/>
          </p:nvSpPr>
          <p:spPr>
            <a:xfrm>
              <a:off x="707729" y="426619"/>
              <a:ext cx="558211" cy="276727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0" name="Oval 16"/>
            <p:cNvSpPr/>
            <p:nvPr/>
          </p:nvSpPr>
          <p:spPr>
            <a:xfrm>
              <a:off x="2063380" y="438150"/>
              <a:ext cx="558211" cy="276727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1" name="Rectangle 11"/>
            <p:cNvSpPr/>
            <p:nvPr/>
          </p:nvSpPr>
          <p:spPr>
            <a:xfrm>
              <a:off x="0" y="553452"/>
              <a:ext cx="3429000" cy="276727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2" name="Oval 12"/>
            <p:cNvSpPr/>
            <p:nvPr/>
          </p:nvSpPr>
          <p:spPr>
            <a:xfrm>
              <a:off x="697761" y="691815"/>
              <a:ext cx="558211" cy="276727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3" name="Oval 13"/>
            <p:cNvSpPr/>
            <p:nvPr/>
          </p:nvSpPr>
          <p:spPr>
            <a:xfrm>
              <a:off x="2053412" y="703346"/>
              <a:ext cx="558211" cy="276727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4" name="Rectangle 10"/>
            <p:cNvSpPr/>
            <p:nvPr/>
          </p:nvSpPr>
          <p:spPr>
            <a:xfrm>
              <a:off x="0" y="830178"/>
              <a:ext cx="3429000" cy="276727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5" name="Oval 8"/>
            <p:cNvSpPr/>
            <p:nvPr/>
          </p:nvSpPr>
          <p:spPr>
            <a:xfrm>
              <a:off x="717697" y="980072"/>
              <a:ext cx="558211" cy="276727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6" name="Oval 9"/>
            <p:cNvSpPr/>
            <p:nvPr/>
          </p:nvSpPr>
          <p:spPr>
            <a:xfrm>
              <a:off x="2073348" y="991602"/>
              <a:ext cx="558211" cy="276727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7" name="Rectangle 7"/>
            <p:cNvSpPr/>
            <p:nvPr/>
          </p:nvSpPr>
          <p:spPr>
            <a:xfrm>
              <a:off x="0" y="1106905"/>
              <a:ext cx="3429000" cy="645695"/>
            </a:xfrm>
            <a:prstGeom prst="rect">
              <a:avLst/>
            </a:prstGeom>
            <a:solidFill>
              <a:srgbClr val="FF9933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31" name="Rectangle 1028"/>
          <p:cNvSpPr txBox="1"/>
          <p:nvPr/>
        </p:nvSpPr>
        <p:spPr>
          <a:xfrm>
            <a:off x="381000" y="5715000"/>
            <a:ext cx="84582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 b="0">
                <a:solidFill>
                  <a:srgbClr val="DDDDDD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Explanation first published in: Stress-Induced Self-Organization of Nanoscale Structures in SiGe/Si Multilayer Films, C. Teichert, L.J. Peticolas, J.C. Bean, J. Tersoff and M.G. Lagally, Physical Review B 53 (24), 16334-7, 1996</a:t>
            </a:r>
          </a:p>
        </p:txBody>
      </p:sp>
      <p:sp>
        <p:nvSpPr>
          <p:cNvPr id="1332" name="Rectangle 1029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Explanation comes from variation of earlier figure:</a:t>
            </a:r>
          </a:p>
        </p:txBody>
      </p:sp>
      <p:grpSp>
        <p:nvGrpSpPr>
          <p:cNvPr id="1406" name="Group 1546"/>
          <p:cNvGrpSpPr/>
          <p:nvPr/>
        </p:nvGrpSpPr>
        <p:grpSpPr>
          <a:xfrm>
            <a:off x="380999" y="1618417"/>
            <a:ext cx="2917826" cy="743783"/>
            <a:chOff x="0" y="0"/>
            <a:chExt cx="2917825" cy="743781"/>
          </a:xfrm>
        </p:grpSpPr>
        <p:sp>
          <p:nvSpPr>
            <p:cNvPr id="1333" name="Oval 1032"/>
            <p:cNvSpPr/>
            <p:nvPr/>
          </p:nvSpPr>
          <p:spPr>
            <a:xfrm flipH="1">
              <a:off x="2329267" y="330285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4" name="Oval 1033"/>
            <p:cNvSpPr/>
            <p:nvPr/>
          </p:nvSpPr>
          <p:spPr>
            <a:xfrm flipH="1">
              <a:off x="342887" y="330285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5" name="Oval 1035"/>
            <p:cNvSpPr/>
            <p:nvPr/>
          </p:nvSpPr>
          <p:spPr>
            <a:xfrm flipH="1">
              <a:off x="507104" y="330285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6" name="Oval 1036"/>
            <p:cNvSpPr/>
            <p:nvPr/>
          </p:nvSpPr>
          <p:spPr>
            <a:xfrm flipH="1">
              <a:off x="672636" y="330285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7" name="Oval 1037"/>
            <p:cNvSpPr/>
            <p:nvPr/>
          </p:nvSpPr>
          <p:spPr>
            <a:xfrm flipH="1">
              <a:off x="838168" y="330285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8" name="Oval 1038"/>
            <p:cNvSpPr/>
            <p:nvPr/>
          </p:nvSpPr>
          <p:spPr>
            <a:xfrm flipH="1">
              <a:off x="1003700" y="330285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9" name="Oval 1040"/>
            <p:cNvSpPr/>
            <p:nvPr/>
          </p:nvSpPr>
          <p:spPr>
            <a:xfrm rot="21371157" flipH="1">
              <a:off x="1325568" y="19882"/>
              <a:ext cx="160277" cy="20058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0" name="Oval 1041"/>
            <p:cNvSpPr/>
            <p:nvPr/>
          </p:nvSpPr>
          <p:spPr>
            <a:xfrm flipH="1">
              <a:off x="1334763" y="330285"/>
              <a:ext cx="162905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1" name="Oval 1042"/>
            <p:cNvSpPr/>
            <p:nvPr/>
          </p:nvSpPr>
          <p:spPr>
            <a:xfrm flipH="1">
              <a:off x="1497667" y="330285"/>
              <a:ext cx="166847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2" name="Oval 1043"/>
            <p:cNvSpPr/>
            <p:nvPr/>
          </p:nvSpPr>
          <p:spPr>
            <a:xfrm flipH="1">
              <a:off x="1169231" y="330285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3" name="Oval 1044"/>
            <p:cNvSpPr/>
            <p:nvPr/>
          </p:nvSpPr>
          <p:spPr>
            <a:xfrm flipH="1">
              <a:off x="1664513" y="330285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4" name="Oval 1046"/>
            <p:cNvSpPr/>
            <p:nvPr/>
          </p:nvSpPr>
          <p:spPr>
            <a:xfrm flipH="1">
              <a:off x="1828731" y="330285"/>
              <a:ext cx="166847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5" name="Oval 1047"/>
            <p:cNvSpPr/>
            <p:nvPr/>
          </p:nvSpPr>
          <p:spPr>
            <a:xfrm flipH="1">
              <a:off x="1995576" y="330285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6" name="Oval 1048"/>
            <p:cNvSpPr/>
            <p:nvPr/>
          </p:nvSpPr>
          <p:spPr>
            <a:xfrm flipH="1">
              <a:off x="2161108" y="330285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7" name="Oval 1049"/>
            <p:cNvSpPr/>
            <p:nvPr/>
          </p:nvSpPr>
          <p:spPr>
            <a:xfrm flipH="1">
              <a:off x="424338" y="462514"/>
              <a:ext cx="166847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8" name="Oval 1050"/>
            <p:cNvSpPr/>
            <p:nvPr/>
          </p:nvSpPr>
          <p:spPr>
            <a:xfrm flipH="1">
              <a:off x="2410719" y="462514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9" name="Oval 1051"/>
            <p:cNvSpPr/>
            <p:nvPr/>
          </p:nvSpPr>
          <p:spPr>
            <a:xfrm flipH="1">
              <a:off x="2329267" y="589141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0" name="Oval 1052"/>
            <p:cNvSpPr/>
            <p:nvPr/>
          </p:nvSpPr>
          <p:spPr>
            <a:xfrm flipH="1">
              <a:off x="342887" y="589141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1" name="Oval 1053"/>
            <p:cNvSpPr/>
            <p:nvPr/>
          </p:nvSpPr>
          <p:spPr>
            <a:xfrm flipH="1">
              <a:off x="2246502" y="462514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2" name="Oval 1055"/>
            <p:cNvSpPr/>
            <p:nvPr/>
          </p:nvSpPr>
          <p:spPr>
            <a:xfrm flipH="1">
              <a:off x="591184" y="462514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3" name="Oval 1056"/>
            <p:cNvSpPr/>
            <p:nvPr/>
          </p:nvSpPr>
          <p:spPr>
            <a:xfrm flipH="1">
              <a:off x="507104" y="589141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4" name="Oval 1057"/>
            <p:cNvSpPr/>
            <p:nvPr/>
          </p:nvSpPr>
          <p:spPr>
            <a:xfrm flipH="1">
              <a:off x="755402" y="462514"/>
              <a:ext cx="166847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5" name="Oval 1058"/>
            <p:cNvSpPr/>
            <p:nvPr/>
          </p:nvSpPr>
          <p:spPr>
            <a:xfrm flipH="1">
              <a:off x="672636" y="589141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6" name="Oval 1059"/>
            <p:cNvSpPr/>
            <p:nvPr/>
          </p:nvSpPr>
          <p:spPr>
            <a:xfrm flipH="1">
              <a:off x="922248" y="462514"/>
              <a:ext cx="162905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7" name="Oval 1060"/>
            <p:cNvSpPr/>
            <p:nvPr/>
          </p:nvSpPr>
          <p:spPr>
            <a:xfrm flipH="1">
              <a:off x="838168" y="589141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8" name="Oval 1061"/>
            <p:cNvSpPr/>
            <p:nvPr/>
          </p:nvSpPr>
          <p:spPr>
            <a:xfrm flipH="1">
              <a:off x="1085152" y="462514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9" name="Oval 1062"/>
            <p:cNvSpPr/>
            <p:nvPr/>
          </p:nvSpPr>
          <p:spPr>
            <a:xfrm flipH="1">
              <a:off x="1003700" y="589141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0" name="Oval 1063"/>
            <p:cNvSpPr/>
            <p:nvPr/>
          </p:nvSpPr>
          <p:spPr>
            <a:xfrm flipH="1">
              <a:off x="1581747" y="462514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1" name="Oval 1064"/>
            <p:cNvSpPr/>
            <p:nvPr/>
          </p:nvSpPr>
          <p:spPr>
            <a:xfrm flipH="1">
              <a:off x="1416215" y="462514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2" name="Oval 1065"/>
            <p:cNvSpPr/>
            <p:nvPr/>
          </p:nvSpPr>
          <p:spPr>
            <a:xfrm flipH="1">
              <a:off x="1334763" y="589141"/>
              <a:ext cx="162905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3" name="Oval 1066"/>
            <p:cNvSpPr/>
            <p:nvPr/>
          </p:nvSpPr>
          <p:spPr>
            <a:xfrm flipH="1">
              <a:off x="1497667" y="589141"/>
              <a:ext cx="166847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4" name="Oval 1067"/>
            <p:cNvSpPr/>
            <p:nvPr/>
          </p:nvSpPr>
          <p:spPr>
            <a:xfrm flipH="1">
              <a:off x="1250683" y="462514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5" name="Oval 1068"/>
            <p:cNvSpPr/>
            <p:nvPr/>
          </p:nvSpPr>
          <p:spPr>
            <a:xfrm flipH="1">
              <a:off x="1169231" y="589141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6" name="Oval 1069"/>
            <p:cNvSpPr/>
            <p:nvPr/>
          </p:nvSpPr>
          <p:spPr>
            <a:xfrm flipH="1">
              <a:off x="1747279" y="462514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7" name="Oval 1070"/>
            <p:cNvSpPr/>
            <p:nvPr/>
          </p:nvSpPr>
          <p:spPr>
            <a:xfrm flipH="1">
              <a:off x="1664513" y="589141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8" name="Oval 1071"/>
            <p:cNvSpPr/>
            <p:nvPr/>
          </p:nvSpPr>
          <p:spPr>
            <a:xfrm flipH="1">
              <a:off x="1912810" y="462514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9" name="Oval 1072"/>
            <p:cNvSpPr/>
            <p:nvPr/>
          </p:nvSpPr>
          <p:spPr>
            <a:xfrm flipH="1">
              <a:off x="1828731" y="589141"/>
              <a:ext cx="166847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0" name="Oval 1073"/>
            <p:cNvSpPr/>
            <p:nvPr/>
          </p:nvSpPr>
          <p:spPr>
            <a:xfrm flipH="1">
              <a:off x="2077028" y="462514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1" name="Oval 1074"/>
            <p:cNvSpPr/>
            <p:nvPr/>
          </p:nvSpPr>
          <p:spPr>
            <a:xfrm flipH="1">
              <a:off x="1995576" y="589141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2" name="Oval 1075"/>
            <p:cNvSpPr/>
            <p:nvPr/>
          </p:nvSpPr>
          <p:spPr>
            <a:xfrm flipH="1">
              <a:off x="2161108" y="589141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3" name="Oval 1076"/>
            <p:cNvSpPr/>
            <p:nvPr/>
          </p:nvSpPr>
          <p:spPr>
            <a:xfrm rot="20693547" flipH="1">
              <a:off x="1157409" y="23243"/>
              <a:ext cx="160277" cy="20058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4" name="Oval 1077"/>
            <p:cNvSpPr/>
            <p:nvPr/>
          </p:nvSpPr>
          <p:spPr>
            <a:xfrm rot="888503" flipH="1">
              <a:off x="1661886" y="23244"/>
              <a:ext cx="160277" cy="20058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5" name="Oval 1078"/>
            <p:cNvSpPr/>
            <p:nvPr/>
          </p:nvSpPr>
          <p:spPr>
            <a:xfrm flipH="1">
              <a:off x="1496354" y="23244"/>
              <a:ext cx="160277" cy="20058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6" name="Oval 1079"/>
            <p:cNvSpPr/>
            <p:nvPr/>
          </p:nvSpPr>
          <p:spPr>
            <a:xfrm rot="1082056" flipH="1">
              <a:off x="1831359" y="19882"/>
              <a:ext cx="160277" cy="20058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7" name="Oval 1093"/>
            <p:cNvSpPr/>
            <p:nvPr/>
          </p:nvSpPr>
          <p:spPr>
            <a:xfrm flipH="1">
              <a:off x="424339" y="201417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8" name="Oval 1094"/>
            <p:cNvSpPr/>
            <p:nvPr/>
          </p:nvSpPr>
          <p:spPr>
            <a:xfrm flipH="1">
              <a:off x="589870" y="201417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9" name="Oval 1095"/>
            <p:cNvSpPr/>
            <p:nvPr/>
          </p:nvSpPr>
          <p:spPr>
            <a:xfrm flipH="1">
              <a:off x="2410719" y="201417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0" name="Oval 1096"/>
            <p:cNvSpPr/>
            <p:nvPr/>
          </p:nvSpPr>
          <p:spPr>
            <a:xfrm flipH="1">
              <a:off x="754088" y="201417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1" name="Oval 1097"/>
            <p:cNvSpPr/>
            <p:nvPr/>
          </p:nvSpPr>
          <p:spPr>
            <a:xfrm flipH="1">
              <a:off x="919620" y="201417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2" name="Oval 1098"/>
            <p:cNvSpPr/>
            <p:nvPr/>
          </p:nvSpPr>
          <p:spPr>
            <a:xfrm flipH="1">
              <a:off x="1085152" y="201417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3" name="Oval 1099"/>
            <p:cNvSpPr/>
            <p:nvPr/>
          </p:nvSpPr>
          <p:spPr>
            <a:xfrm flipH="1">
              <a:off x="1250683" y="201417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4" name="Oval 1100"/>
            <p:cNvSpPr/>
            <p:nvPr/>
          </p:nvSpPr>
          <p:spPr>
            <a:xfrm flipH="1">
              <a:off x="1581747" y="201417"/>
              <a:ext cx="162905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5" name="Oval 1101"/>
            <p:cNvSpPr/>
            <p:nvPr/>
          </p:nvSpPr>
          <p:spPr>
            <a:xfrm flipH="1">
              <a:off x="1744651" y="201417"/>
              <a:ext cx="166847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6" name="Oval 1102"/>
            <p:cNvSpPr/>
            <p:nvPr/>
          </p:nvSpPr>
          <p:spPr>
            <a:xfrm flipH="1">
              <a:off x="1416215" y="201417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7" name="Oval 1103"/>
            <p:cNvSpPr/>
            <p:nvPr/>
          </p:nvSpPr>
          <p:spPr>
            <a:xfrm flipH="1">
              <a:off x="1911497" y="201417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8" name="Oval 1104"/>
            <p:cNvSpPr/>
            <p:nvPr/>
          </p:nvSpPr>
          <p:spPr>
            <a:xfrm flipH="1">
              <a:off x="2075714" y="201417"/>
              <a:ext cx="166847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9" name="Oval 1105"/>
            <p:cNvSpPr/>
            <p:nvPr/>
          </p:nvSpPr>
          <p:spPr>
            <a:xfrm flipH="1">
              <a:off x="2242560" y="202538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0" name="Oval 1116"/>
            <p:cNvSpPr/>
            <p:nvPr/>
          </p:nvSpPr>
          <p:spPr>
            <a:xfrm flipH="1">
              <a:off x="0" y="332526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1" name="Oval 1117"/>
            <p:cNvSpPr/>
            <p:nvPr/>
          </p:nvSpPr>
          <p:spPr>
            <a:xfrm flipH="1">
              <a:off x="164217" y="332526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2" name="Oval 1118"/>
            <p:cNvSpPr/>
            <p:nvPr/>
          </p:nvSpPr>
          <p:spPr>
            <a:xfrm flipH="1">
              <a:off x="81451" y="464755"/>
              <a:ext cx="166847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3" name="Oval 1119"/>
            <p:cNvSpPr/>
            <p:nvPr/>
          </p:nvSpPr>
          <p:spPr>
            <a:xfrm flipH="1">
              <a:off x="0" y="591382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4" name="Oval 1120"/>
            <p:cNvSpPr/>
            <p:nvPr/>
          </p:nvSpPr>
          <p:spPr>
            <a:xfrm flipH="1">
              <a:off x="248297" y="464755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5" name="Oval 1121"/>
            <p:cNvSpPr/>
            <p:nvPr/>
          </p:nvSpPr>
          <p:spPr>
            <a:xfrm flipH="1">
              <a:off x="164217" y="591382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6" name="Oval 1124"/>
            <p:cNvSpPr/>
            <p:nvPr/>
          </p:nvSpPr>
          <p:spPr>
            <a:xfrm flipH="1">
              <a:off x="81451" y="203658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7" name="Oval 1125"/>
            <p:cNvSpPr/>
            <p:nvPr/>
          </p:nvSpPr>
          <p:spPr>
            <a:xfrm flipH="1">
              <a:off x="246983" y="203658"/>
              <a:ext cx="164219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8" name="Oval 1126"/>
            <p:cNvSpPr/>
            <p:nvPr/>
          </p:nvSpPr>
          <p:spPr>
            <a:xfrm flipH="1">
              <a:off x="2502681" y="339249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9" name="Oval 1127"/>
            <p:cNvSpPr/>
            <p:nvPr/>
          </p:nvSpPr>
          <p:spPr>
            <a:xfrm flipH="1">
              <a:off x="2584133" y="471479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0" name="Oval 1128"/>
            <p:cNvSpPr/>
            <p:nvPr/>
          </p:nvSpPr>
          <p:spPr>
            <a:xfrm flipH="1">
              <a:off x="2502681" y="598105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1" name="Oval 1130"/>
            <p:cNvSpPr/>
            <p:nvPr/>
          </p:nvSpPr>
          <p:spPr>
            <a:xfrm flipH="1">
              <a:off x="2584133" y="210382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2" name="Oval 1131"/>
            <p:cNvSpPr/>
            <p:nvPr/>
          </p:nvSpPr>
          <p:spPr>
            <a:xfrm flipH="1">
              <a:off x="2670841" y="337008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3" name="Oval 1132"/>
            <p:cNvSpPr/>
            <p:nvPr/>
          </p:nvSpPr>
          <p:spPr>
            <a:xfrm flipH="1">
              <a:off x="2752293" y="462514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4" name="Oval 1133"/>
            <p:cNvSpPr/>
            <p:nvPr/>
          </p:nvSpPr>
          <p:spPr>
            <a:xfrm flipH="1">
              <a:off x="2678723" y="595864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5" name="Oval 1135"/>
            <p:cNvSpPr/>
            <p:nvPr/>
          </p:nvSpPr>
          <p:spPr>
            <a:xfrm flipH="1">
              <a:off x="2752293" y="201417"/>
              <a:ext cx="165533" cy="145677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514" name="Group 1680"/>
          <p:cNvGrpSpPr/>
          <p:nvPr/>
        </p:nvGrpSpPr>
        <p:grpSpPr>
          <a:xfrm>
            <a:off x="4724400" y="3924299"/>
            <a:ext cx="2919414" cy="990601"/>
            <a:chOff x="0" y="0"/>
            <a:chExt cx="2919412" cy="990600"/>
          </a:xfrm>
        </p:grpSpPr>
        <p:sp>
          <p:nvSpPr>
            <p:cNvPr id="1407" name="Oval 1273"/>
            <p:cNvSpPr/>
            <p:nvPr/>
          </p:nvSpPr>
          <p:spPr>
            <a:xfrm flipH="1">
              <a:off x="2328862" y="577850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8" name="Oval 1274"/>
            <p:cNvSpPr/>
            <p:nvPr/>
          </p:nvSpPr>
          <p:spPr>
            <a:xfrm flipH="1">
              <a:off x="342900" y="577850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9" name="Oval 1275"/>
            <p:cNvSpPr/>
            <p:nvPr/>
          </p:nvSpPr>
          <p:spPr>
            <a:xfrm flipH="1">
              <a:off x="506412" y="577850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0" name="Oval 1276"/>
            <p:cNvSpPr/>
            <p:nvPr/>
          </p:nvSpPr>
          <p:spPr>
            <a:xfrm flipH="1">
              <a:off x="673100" y="57785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1" name="Oval 1277"/>
            <p:cNvSpPr/>
            <p:nvPr/>
          </p:nvSpPr>
          <p:spPr>
            <a:xfrm flipH="1">
              <a:off x="838200" y="57785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2" name="Oval 1278"/>
            <p:cNvSpPr/>
            <p:nvPr/>
          </p:nvSpPr>
          <p:spPr>
            <a:xfrm flipH="1">
              <a:off x="1003299" y="577850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3" name="Oval 1279"/>
            <p:cNvSpPr/>
            <p:nvPr/>
          </p:nvSpPr>
          <p:spPr>
            <a:xfrm rot="21371157" flipH="1">
              <a:off x="1325562" y="266700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4" name="Oval 1280"/>
            <p:cNvSpPr/>
            <p:nvPr/>
          </p:nvSpPr>
          <p:spPr>
            <a:xfrm flipH="1">
              <a:off x="1335088" y="577850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5" name="Oval 1281"/>
            <p:cNvSpPr/>
            <p:nvPr/>
          </p:nvSpPr>
          <p:spPr>
            <a:xfrm flipH="1">
              <a:off x="1498599" y="577850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6" name="Oval 1282"/>
            <p:cNvSpPr/>
            <p:nvPr/>
          </p:nvSpPr>
          <p:spPr>
            <a:xfrm flipH="1">
              <a:off x="1169987" y="57785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7" name="Oval 1283"/>
            <p:cNvSpPr/>
            <p:nvPr/>
          </p:nvSpPr>
          <p:spPr>
            <a:xfrm flipH="1">
              <a:off x="1665288" y="577850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8" name="Oval 1284"/>
            <p:cNvSpPr/>
            <p:nvPr/>
          </p:nvSpPr>
          <p:spPr>
            <a:xfrm flipH="1">
              <a:off x="1828800" y="577850"/>
              <a:ext cx="166688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9" name="Oval 1285"/>
            <p:cNvSpPr/>
            <p:nvPr/>
          </p:nvSpPr>
          <p:spPr>
            <a:xfrm flipH="1">
              <a:off x="1995487" y="57785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0" name="Oval 1286"/>
            <p:cNvSpPr/>
            <p:nvPr/>
          </p:nvSpPr>
          <p:spPr>
            <a:xfrm flipH="1">
              <a:off x="2160588" y="57785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1" name="Oval 1287"/>
            <p:cNvSpPr/>
            <p:nvPr/>
          </p:nvSpPr>
          <p:spPr>
            <a:xfrm flipH="1">
              <a:off x="423862" y="709612"/>
              <a:ext cx="166689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2" name="Oval 1288"/>
            <p:cNvSpPr/>
            <p:nvPr/>
          </p:nvSpPr>
          <p:spPr>
            <a:xfrm flipH="1">
              <a:off x="2411413" y="7096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3" name="Oval 1289"/>
            <p:cNvSpPr/>
            <p:nvPr/>
          </p:nvSpPr>
          <p:spPr>
            <a:xfrm flipH="1">
              <a:off x="2328862" y="836612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4" name="Oval 1290"/>
            <p:cNvSpPr/>
            <p:nvPr/>
          </p:nvSpPr>
          <p:spPr>
            <a:xfrm flipH="1">
              <a:off x="342900" y="836612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5" name="Oval 1291"/>
            <p:cNvSpPr/>
            <p:nvPr/>
          </p:nvSpPr>
          <p:spPr>
            <a:xfrm flipH="1">
              <a:off x="2246313" y="7096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6" name="Oval 1292"/>
            <p:cNvSpPr/>
            <p:nvPr/>
          </p:nvSpPr>
          <p:spPr>
            <a:xfrm flipH="1">
              <a:off x="590550" y="7096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7" name="Oval 1293"/>
            <p:cNvSpPr/>
            <p:nvPr/>
          </p:nvSpPr>
          <p:spPr>
            <a:xfrm flipH="1">
              <a:off x="506412" y="836612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8" name="Oval 1294"/>
            <p:cNvSpPr/>
            <p:nvPr/>
          </p:nvSpPr>
          <p:spPr>
            <a:xfrm flipH="1">
              <a:off x="755649" y="709612"/>
              <a:ext cx="166689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9" name="Oval 1295"/>
            <p:cNvSpPr/>
            <p:nvPr/>
          </p:nvSpPr>
          <p:spPr>
            <a:xfrm flipH="1">
              <a:off x="673100" y="836612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0" name="Oval 1296"/>
            <p:cNvSpPr/>
            <p:nvPr/>
          </p:nvSpPr>
          <p:spPr>
            <a:xfrm flipH="1">
              <a:off x="922338" y="709612"/>
              <a:ext cx="163513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1" name="Oval 1297"/>
            <p:cNvSpPr/>
            <p:nvPr/>
          </p:nvSpPr>
          <p:spPr>
            <a:xfrm flipH="1">
              <a:off x="838200" y="836612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2" name="Oval 1298"/>
            <p:cNvSpPr/>
            <p:nvPr/>
          </p:nvSpPr>
          <p:spPr>
            <a:xfrm flipH="1">
              <a:off x="1085850" y="7096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3" name="Oval 1299"/>
            <p:cNvSpPr/>
            <p:nvPr/>
          </p:nvSpPr>
          <p:spPr>
            <a:xfrm flipH="1">
              <a:off x="1003299" y="836612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4" name="Oval 1300"/>
            <p:cNvSpPr/>
            <p:nvPr/>
          </p:nvSpPr>
          <p:spPr>
            <a:xfrm flipH="1">
              <a:off x="1581149" y="709612"/>
              <a:ext cx="166689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5" name="Oval 1301"/>
            <p:cNvSpPr/>
            <p:nvPr/>
          </p:nvSpPr>
          <p:spPr>
            <a:xfrm flipH="1">
              <a:off x="1416050" y="7096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6" name="Oval 1302"/>
            <p:cNvSpPr/>
            <p:nvPr/>
          </p:nvSpPr>
          <p:spPr>
            <a:xfrm flipH="1">
              <a:off x="1335088" y="836612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7" name="Oval 1303"/>
            <p:cNvSpPr/>
            <p:nvPr/>
          </p:nvSpPr>
          <p:spPr>
            <a:xfrm flipH="1">
              <a:off x="1498599" y="836612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8" name="Oval 1304"/>
            <p:cNvSpPr/>
            <p:nvPr/>
          </p:nvSpPr>
          <p:spPr>
            <a:xfrm flipH="1">
              <a:off x="1250950" y="7096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39" name="Oval 1305"/>
            <p:cNvSpPr/>
            <p:nvPr/>
          </p:nvSpPr>
          <p:spPr>
            <a:xfrm flipH="1">
              <a:off x="1169987" y="836612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0" name="Oval 1306"/>
            <p:cNvSpPr/>
            <p:nvPr/>
          </p:nvSpPr>
          <p:spPr>
            <a:xfrm flipH="1">
              <a:off x="1747837" y="7096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1" name="Oval 1307"/>
            <p:cNvSpPr/>
            <p:nvPr/>
          </p:nvSpPr>
          <p:spPr>
            <a:xfrm flipH="1">
              <a:off x="1665288" y="836612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2" name="Oval 1308"/>
            <p:cNvSpPr/>
            <p:nvPr/>
          </p:nvSpPr>
          <p:spPr>
            <a:xfrm flipH="1">
              <a:off x="1912938" y="709612"/>
              <a:ext cx="163513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3" name="Oval 1309"/>
            <p:cNvSpPr/>
            <p:nvPr/>
          </p:nvSpPr>
          <p:spPr>
            <a:xfrm flipH="1">
              <a:off x="1828800" y="836612"/>
              <a:ext cx="166688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4" name="Oval 1310"/>
            <p:cNvSpPr/>
            <p:nvPr/>
          </p:nvSpPr>
          <p:spPr>
            <a:xfrm flipH="1">
              <a:off x="2076450" y="709612"/>
              <a:ext cx="166688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5" name="Oval 1311"/>
            <p:cNvSpPr/>
            <p:nvPr/>
          </p:nvSpPr>
          <p:spPr>
            <a:xfrm flipH="1">
              <a:off x="1995487" y="836612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6" name="Oval 1312"/>
            <p:cNvSpPr/>
            <p:nvPr/>
          </p:nvSpPr>
          <p:spPr>
            <a:xfrm flipH="1">
              <a:off x="2160588" y="836612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7" name="Oval 1313"/>
            <p:cNvSpPr/>
            <p:nvPr/>
          </p:nvSpPr>
          <p:spPr>
            <a:xfrm rot="20693547" flipH="1">
              <a:off x="1157287" y="269875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8" name="Oval 1314"/>
            <p:cNvSpPr/>
            <p:nvPr/>
          </p:nvSpPr>
          <p:spPr>
            <a:xfrm rot="888503" flipH="1">
              <a:off x="1662112" y="269874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9" name="Oval 1315"/>
            <p:cNvSpPr/>
            <p:nvPr/>
          </p:nvSpPr>
          <p:spPr>
            <a:xfrm flipH="1">
              <a:off x="1497012" y="269875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0" name="Oval 1316"/>
            <p:cNvSpPr/>
            <p:nvPr/>
          </p:nvSpPr>
          <p:spPr>
            <a:xfrm rot="1082056" flipH="1">
              <a:off x="1831974" y="266699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1" name="Oval 1317"/>
            <p:cNvSpPr/>
            <p:nvPr/>
          </p:nvSpPr>
          <p:spPr>
            <a:xfrm flipH="1">
              <a:off x="423862" y="447675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2" name="Oval 1318"/>
            <p:cNvSpPr/>
            <p:nvPr/>
          </p:nvSpPr>
          <p:spPr>
            <a:xfrm flipH="1">
              <a:off x="590550" y="447675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3" name="Oval 1319"/>
            <p:cNvSpPr/>
            <p:nvPr/>
          </p:nvSpPr>
          <p:spPr>
            <a:xfrm flipH="1">
              <a:off x="2411413" y="447675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4" name="Oval 1320"/>
            <p:cNvSpPr/>
            <p:nvPr/>
          </p:nvSpPr>
          <p:spPr>
            <a:xfrm flipH="1">
              <a:off x="754062" y="447675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5" name="Oval 1321"/>
            <p:cNvSpPr/>
            <p:nvPr/>
          </p:nvSpPr>
          <p:spPr>
            <a:xfrm flipH="1">
              <a:off x="919162" y="447675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6" name="Oval 1322"/>
            <p:cNvSpPr/>
            <p:nvPr/>
          </p:nvSpPr>
          <p:spPr>
            <a:xfrm flipH="1">
              <a:off x="1085850" y="447675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7" name="Oval 1323"/>
            <p:cNvSpPr/>
            <p:nvPr/>
          </p:nvSpPr>
          <p:spPr>
            <a:xfrm flipH="1">
              <a:off x="1250950" y="447675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8" name="Oval 1324"/>
            <p:cNvSpPr/>
            <p:nvPr/>
          </p:nvSpPr>
          <p:spPr>
            <a:xfrm flipH="1">
              <a:off x="1581150" y="447675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9" name="Oval 1325"/>
            <p:cNvSpPr/>
            <p:nvPr/>
          </p:nvSpPr>
          <p:spPr>
            <a:xfrm flipH="1">
              <a:off x="1744662" y="447675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0" name="Oval 1326"/>
            <p:cNvSpPr/>
            <p:nvPr/>
          </p:nvSpPr>
          <p:spPr>
            <a:xfrm flipH="1">
              <a:off x="1416050" y="447675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1" name="Oval 1327"/>
            <p:cNvSpPr/>
            <p:nvPr/>
          </p:nvSpPr>
          <p:spPr>
            <a:xfrm flipH="1">
              <a:off x="1911350" y="447675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2" name="Oval 1328"/>
            <p:cNvSpPr/>
            <p:nvPr/>
          </p:nvSpPr>
          <p:spPr>
            <a:xfrm flipH="1">
              <a:off x="2076450" y="447675"/>
              <a:ext cx="166688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3" name="Oval 1329"/>
            <p:cNvSpPr/>
            <p:nvPr/>
          </p:nvSpPr>
          <p:spPr>
            <a:xfrm flipH="1">
              <a:off x="2243138" y="44926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4" name="Oval 1330"/>
            <p:cNvSpPr/>
            <p:nvPr/>
          </p:nvSpPr>
          <p:spPr>
            <a:xfrm flipH="1">
              <a:off x="0" y="579437"/>
              <a:ext cx="163513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5" name="Oval 1331"/>
            <p:cNvSpPr/>
            <p:nvPr/>
          </p:nvSpPr>
          <p:spPr>
            <a:xfrm flipH="1">
              <a:off x="163512" y="579437"/>
              <a:ext cx="166689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6" name="Oval 1332"/>
            <p:cNvSpPr/>
            <p:nvPr/>
          </p:nvSpPr>
          <p:spPr>
            <a:xfrm flipH="1">
              <a:off x="80962" y="711200"/>
              <a:ext cx="166688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7" name="Oval 1333"/>
            <p:cNvSpPr/>
            <p:nvPr/>
          </p:nvSpPr>
          <p:spPr>
            <a:xfrm flipH="1">
              <a:off x="0" y="838200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8" name="Oval 1334"/>
            <p:cNvSpPr/>
            <p:nvPr/>
          </p:nvSpPr>
          <p:spPr>
            <a:xfrm flipH="1">
              <a:off x="255588" y="711200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9" name="Oval 1335"/>
            <p:cNvSpPr/>
            <p:nvPr/>
          </p:nvSpPr>
          <p:spPr>
            <a:xfrm flipH="1">
              <a:off x="163512" y="838200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0" name="Oval 1336"/>
            <p:cNvSpPr/>
            <p:nvPr/>
          </p:nvSpPr>
          <p:spPr>
            <a:xfrm flipH="1">
              <a:off x="80962" y="450850"/>
              <a:ext cx="166688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1" name="Oval 1337"/>
            <p:cNvSpPr/>
            <p:nvPr/>
          </p:nvSpPr>
          <p:spPr>
            <a:xfrm flipH="1">
              <a:off x="247650" y="450850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2" name="Oval 1338"/>
            <p:cNvSpPr/>
            <p:nvPr/>
          </p:nvSpPr>
          <p:spPr>
            <a:xfrm flipH="1">
              <a:off x="2503488" y="585787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3" name="Oval 1339"/>
            <p:cNvSpPr/>
            <p:nvPr/>
          </p:nvSpPr>
          <p:spPr>
            <a:xfrm flipH="1">
              <a:off x="2584450" y="71755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4" name="Oval 1340"/>
            <p:cNvSpPr/>
            <p:nvPr/>
          </p:nvSpPr>
          <p:spPr>
            <a:xfrm flipH="1">
              <a:off x="2503488" y="84455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5" name="Oval 1341"/>
            <p:cNvSpPr/>
            <p:nvPr/>
          </p:nvSpPr>
          <p:spPr>
            <a:xfrm flipH="1">
              <a:off x="2584450" y="45720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6" name="Oval 1342"/>
            <p:cNvSpPr/>
            <p:nvPr/>
          </p:nvSpPr>
          <p:spPr>
            <a:xfrm flipH="1">
              <a:off x="2671763" y="58420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7" name="Oval 1343"/>
            <p:cNvSpPr/>
            <p:nvPr/>
          </p:nvSpPr>
          <p:spPr>
            <a:xfrm flipH="1">
              <a:off x="2752725" y="7096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8" name="Oval 1344"/>
            <p:cNvSpPr/>
            <p:nvPr/>
          </p:nvSpPr>
          <p:spPr>
            <a:xfrm flipH="1">
              <a:off x="2679700" y="84296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9" name="Oval 1345"/>
            <p:cNvSpPr/>
            <p:nvPr/>
          </p:nvSpPr>
          <p:spPr>
            <a:xfrm flipH="1">
              <a:off x="2752725" y="447675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0" name="Oval 1346"/>
            <p:cNvSpPr/>
            <p:nvPr/>
          </p:nvSpPr>
          <p:spPr>
            <a:xfrm flipH="1">
              <a:off x="339725" y="311150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1" name="Oval 1347"/>
            <p:cNvSpPr/>
            <p:nvPr/>
          </p:nvSpPr>
          <p:spPr>
            <a:xfrm flipH="1">
              <a:off x="503237" y="31115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2" name="Oval 1348"/>
            <p:cNvSpPr/>
            <p:nvPr/>
          </p:nvSpPr>
          <p:spPr>
            <a:xfrm flipH="1">
              <a:off x="668337" y="311150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3" name="Oval 1349"/>
            <p:cNvSpPr/>
            <p:nvPr/>
          </p:nvSpPr>
          <p:spPr>
            <a:xfrm flipH="1">
              <a:off x="835025" y="31115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4" name="Oval 1350"/>
            <p:cNvSpPr/>
            <p:nvPr/>
          </p:nvSpPr>
          <p:spPr>
            <a:xfrm flipH="1">
              <a:off x="1000125" y="31115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5" name="Oval 1351"/>
            <p:cNvSpPr/>
            <p:nvPr/>
          </p:nvSpPr>
          <p:spPr>
            <a:xfrm flipH="1">
              <a:off x="3174" y="314325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6" name="Oval 1352"/>
            <p:cNvSpPr/>
            <p:nvPr/>
          </p:nvSpPr>
          <p:spPr>
            <a:xfrm flipH="1">
              <a:off x="168275" y="314325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7" name="Oval 1353"/>
            <p:cNvSpPr/>
            <p:nvPr/>
          </p:nvSpPr>
          <p:spPr>
            <a:xfrm flipH="1">
              <a:off x="2335213" y="311150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8" name="Oval 1354"/>
            <p:cNvSpPr/>
            <p:nvPr/>
          </p:nvSpPr>
          <p:spPr>
            <a:xfrm flipH="1">
              <a:off x="2505075" y="311150"/>
              <a:ext cx="166688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89" name="Oval 1355"/>
            <p:cNvSpPr/>
            <p:nvPr/>
          </p:nvSpPr>
          <p:spPr>
            <a:xfrm flipH="1">
              <a:off x="2671763" y="31115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0" name="Oval 1356"/>
            <p:cNvSpPr/>
            <p:nvPr/>
          </p:nvSpPr>
          <p:spPr>
            <a:xfrm flipH="1">
              <a:off x="1998663" y="314325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1" name="Oval 1357"/>
            <p:cNvSpPr/>
            <p:nvPr/>
          </p:nvSpPr>
          <p:spPr>
            <a:xfrm flipH="1">
              <a:off x="2162175" y="314325"/>
              <a:ext cx="166688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2" name="Oval 1358"/>
            <p:cNvSpPr/>
            <p:nvPr/>
          </p:nvSpPr>
          <p:spPr>
            <a:xfrm flipH="1">
              <a:off x="2405063" y="17780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3" name="Oval 1359"/>
            <p:cNvSpPr/>
            <p:nvPr/>
          </p:nvSpPr>
          <p:spPr>
            <a:xfrm flipH="1">
              <a:off x="417512" y="17780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4" name="Oval 1360"/>
            <p:cNvSpPr/>
            <p:nvPr/>
          </p:nvSpPr>
          <p:spPr>
            <a:xfrm flipH="1">
              <a:off x="582612" y="17780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5" name="Oval 1361"/>
            <p:cNvSpPr/>
            <p:nvPr/>
          </p:nvSpPr>
          <p:spPr>
            <a:xfrm flipH="1">
              <a:off x="747712" y="17780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6" name="Oval 1362"/>
            <p:cNvSpPr/>
            <p:nvPr/>
          </p:nvSpPr>
          <p:spPr>
            <a:xfrm flipH="1">
              <a:off x="2246313" y="17780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7" name="Oval 1363"/>
            <p:cNvSpPr/>
            <p:nvPr/>
          </p:nvSpPr>
          <p:spPr>
            <a:xfrm flipH="1">
              <a:off x="74612" y="179387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8" name="Oval 1364"/>
            <p:cNvSpPr/>
            <p:nvPr/>
          </p:nvSpPr>
          <p:spPr>
            <a:xfrm flipH="1">
              <a:off x="246062" y="179387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9" name="Oval 1365"/>
            <p:cNvSpPr/>
            <p:nvPr/>
          </p:nvSpPr>
          <p:spPr>
            <a:xfrm flipH="1">
              <a:off x="2578100" y="185737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0" name="Oval 1366"/>
            <p:cNvSpPr/>
            <p:nvPr/>
          </p:nvSpPr>
          <p:spPr>
            <a:xfrm flipH="1">
              <a:off x="2754313" y="18415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1" name="Oval 1367"/>
            <p:cNvSpPr/>
            <p:nvPr/>
          </p:nvSpPr>
          <p:spPr>
            <a:xfrm flipH="1">
              <a:off x="1049336" y="174625"/>
              <a:ext cx="14287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2" name="Oval 1368"/>
            <p:cNvSpPr/>
            <p:nvPr/>
          </p:nvSpPr>
          <p:spPr>
            <a:xfrm flipH="1">
              <a:off x="919161" y="174625"/>
              <a:ext cx="14287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3" name="Oval 1369"/>
            <p:cNvSpPr/>
            <p:nvPr/>
          </p:nvSpPr>
          <p:spPr>
            <a:xfrm flipH="1">
              <a:off x="2100261" y="184150"/>
              <a:ext cx="14287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4" name="Oval 1370"/>
            <p:cNvSpPr/>
            <p:nvPr/>
          </p:nvSpPr>
          <p:spPr>
            <a:xfrm flipH="1">
              <a:off x="1973261" y="169862"/>
              <a:ext cx="142877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5" name="Oval 1371"/>
            <p:cNvSpPr/>
            <p:nvPr/>
          </p:nvSpPr>
          <p:spPr>
            <a:xfrm flipH="1">
              <a:off x="1200150" y="179387"/>
              <a:ext cx="190501" cy="1079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6" name="Oval 1372"/>
            <p:cNvSpPr/>
            <p:nvPr/>
          </p:nvSpPr>
          <p:spPr>
            <a:xfrm flipH="1">
              <a:off x="1406525" y="174625"/>
              <a:ext cx="190501" cy="1079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7" name="Oval 1373"/>
            <p:cNvSpPr/>
            <p:nvPr/>
          </p:nvSpPr>
          <p:spPr>
            <a:xfrm flipH="1">
              <a:off x="1585913" y="174625"/>
              <a:ext cx="188913" cy="1079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8" name="Oval 1374"/>
            <p:cNvSpPr/>
            <p:nvPr/>
          </p:nvSpPr>
          <p:spPr>
            <a:xfrm flipH="1">
              <a:off x="1785938" y="169862"/>
              <a:ext cx="188913" cy="1079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9" name="Oval 1375"/>
            <p:cNvSpPr/>
            <p:nvPr/>
          </p:nvSpPr>
          <p:spPr>
            <a:xfrm flipH="1">
              <a:off x="1298575" y="28575"/>
              <a:ext cx="188913" cy="16033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0" name="Oval 1376"/>
            <p:cNvSpPr/>
            <p:nvPr/>
          </p:nvSpPr>
          <p:spPr>
            <a:xfrm flipH="1">
              <a:off x="1490663" y="28575"/>
              <a:ext cx="188913" cy="16033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1" name="Oval 1377"/>
            <p:cNvSpPr/>
            <p:nvPr/>
          </p:nvSpPr>
          <p:spPr>
            <a:xfrm flipH="1">
              <a:off x="1681163" y="22224"/>
              <a:ext cx="188913" cy="16192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2" name="Oval 1386"/>
            <p:cNvSpPr/>
            <p:nvPr/>
          </p:nvSpPr>
          <p:spPr>
            <a:xfrm flipH="1">
              <a:off x="1120774" y="6349"/>
              <a:ext cx="160339" cy="20002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3" name="Oval 1387"/>
            <p:cNvSpPr/>
            <p:nvPr/>
          </p:nvSpPr>
          <p:spPr>
            <a:xfrm flipH="1">
              <a:off x="1871662" y="-1"/>
              <a:ext cx="160339" cy="20002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666" name="Group 1560"/>
          <p:cNvGrpSpPr/>
          <p:nvPr/>
        </p:nvGrpSpPr>
        <p:grpSpPr>
          <a:xfrm>
            <a:off x="457200" y="3771899"/>
            <a:ext cx="2921000" cy="1257301"/>
            <a:chOff x="0" y="0"/>
            <a:chExt cx="2920999" cy="1257300"/>
          </a:xfrm>
        </p:grpSpPr>
        <p:sp>
          <p:nvSpPr>
            <p:cNvPr id="1515" name="Oval 1395"/>
            <p:cNvSpPr/>
            <p:nvPr/>
          </p:nvSpPr>
          <p:spPr>
            <a:xfrm flipH="1">
              <a:off x="2330450" y="844550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6" name="Oval 1396"/>
            <p:cNvSpPr/>
            <p:nvPr/>
          </p:nvSpPr>
          <p:spPr>
            <a:xfrm flipH="1">
              <a:off x="342900" y="844550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7" name="Oval 1397"/>
            <p:cNvSpPr/>
            <p:nvPr/>
          </p:nvSpPr>
          <p:spPr>
            <a:xfrm flipH="1">
              <a:off x="506412" y="844550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8" name="Oval 1398"/>
            <p:cNvSpPr/>
            <p:nvPr/>
          </p:nvSpPr>
          <p:spPr>
            <a:xfrm flipH="1">
              <a:off x="673100" y="844550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19" name="Oval 1399"/>
            <p:cNvSpPr/>
            <p:nvPr/>
          </p:nvSpPr>
          <p:spPr>
            <a:xfrm flipH="1">
              <a:off x="838200" y="844550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0" name="Oval 1400"/>
            <p:cNvSpPr/>
            <p:nvPr/>
          </p:nvSpPr>
          <p:spPr>
            <a:xfrm flipH="1">
              <a:off x="1003299" y="844550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1" name="Oval 1401"/>
            <p:cNvSpPr/>
            <p:nvPr/>
          </p:nvSpPr>
          <p:spPr>
            <a:xfrm rot="21371157" flipH="1">
              <a:off x="1325562" y="533400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2" name="Oval 1402"/>
            <p:cNvSpPr/>
            <p:nvPr/>
          </p:nvSpPr>
          <p:spPr>
            <a:xfrm flipH="1">
              <a:off x="1335087" y="844550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3" name="Oval 1403"/>
            <p:cNvSpPr/>
            <p:nvPr/>
          </p:nvSpPr>
          <p:spPr>
            <a:xfrm flipH="1">
              <a:off x="1498599" y="844550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4" name="Oval 1404"/>
            <p:cNvSpPr/>
            <p:nvPr/>
          </p:nvSpPr>
          <p:spPr>
            <a:xfrm flipH="1">
              <a:off x="1169987" y="84455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5" name="Oval 1405"/>
            <p:cNvSpPr/>
            <p:nvPr/>
          </p:nvSpPr>
          <p:spPr>
            <a:xfrm flipH="1">
              <a:off x="1665288" y="844550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6" name="Oval 1406"/>
            <p:cNvSpPr/>
            <p:nvPr/>
          </p:nvSpPr>
          <p:spPr>
            <a:xfrm flipH="1">
              <a:off x="1828799" y="844550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7" name="Oval 1407"/>
            <p:cNvSpPr/>
            <p:nvPr/>
          </p:nvSpPr>
          <p:spPr>
            <a:xfrm flipH="1">
              <a:off x="1995486" y="844550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8" name="Oval 1408"/>
            <p:cNvSpPr/>
            <p:nvPr/>
          </p:nvSpPr>
          <p:spPr>
            <a:xfrm flipH="1">
              <a:off x="2162175" y="844550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29" name="Oval 1409"/>
            <p:cNvSpPr/>
            <p:nvPr/>
          </p:nvSpPr>
          <p:spPr>
            <a:xfrm flipH="1">
              <a:off x="423862" y="976312"/>
              <a:ext cx="166689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0" name="Oval 1410"/>
            <p:cNvSpPr/>
            <p:nvPr/>
          </p:nvSpPr>
          <p:spPr>
            <a:xfrm flipH="1">
              <a:off x="2411412" y="9763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1" name="Oval 1411"/>
            <p:cNvSpPr/>
            <p:nvPr/>
          </p:nvSpPr>
          <p:spPr>
            <a:xfrm flipH="1">
              <a:off x="2330450" y="1103312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2" name="Oval 1412"/>
            <p:cNvSpPr/>
            <p:nvPr/>
          </p:nvSpPr>
          <p:spPr>
            <a:xfrm flipH="1">
              <a:off x="342900" y="1103312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3" name="Oval 1413"/>
            <p:cNvSpPr/>
            <p:nvPr/>
          </p:nvSpPr>
          <p:spPr>
            <a:xfrm flipH="1">
              <a:off x="2246312" y="9763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4" name="Oval 1414"/>
            <p:cNvSpPr/>
            <p:nvPr/>
          </p:nvSpPr>
          <p:spPr>
            <a:xfrm flipH="1">
              <a:off x="590550" y="976312"/>
              <a:ext cx="165100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5" name="Oval 1415"/>
            <p:cNvSpPr/>
            <p:nvPr/>
          </p:nvSpPr>
          <p:spPr>
            <a:xfrm flipH="1">
              <a:off x="506412" y="1103312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6" name="Oval 1416"/>
            <p:cNvSpPr/>
            <p:nvPr/>
          </p:nvSpPr>
          <p:spPr>
            <a:xfrm flipH="1">
              <a:off x="755649" y="976312"/>
              <a:ext cx="166689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7" name="Oval 1417"/>
            <p:cNvSpPr/>
            <p:nvPr/>
          </p:nvSpPr>
          <p:spPr>
            <a:xfrm flipH="1">
              <a:off x="673100" y="1103312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8" name="Oval 1418"/>
            <p:cNvSpPr/>
            <p:nvPr/>
          </p:nvSpPr>
          <p:spPr>
            <a:xfrm flipH="1">
              <a:off x="922337" y="976312"/>
              <a:ext cx="163513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9" name="Oval 1419"/>
            <p:cNvSpPr/>
            <p:nvPr/>
          </p:nvSpPr>
          <p:spPr>
            <a:xfrm flipH="1">
              <a:off x="838200" y="1103312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0" name="Oval 1420"/>
            <p:cNvSpPr/>
            <p:nvPr/>
          </p:nvSpPr>
          <p:spPr>
            <a:xfrm flipH="1">
              <a:off x="1085850" y="976312"/>
              <a:ext cx="165100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1" name="Oval 1421"/>
            <p:cNvSpPr/>
            <p:nvPr/>
          </p:nvSpPr>
          <p:spPr>
            <a:xfrm flipH="1">
              <a:off x="1003299" y="1103312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2" name="Oval 1422"/>
            <p:cNvSpPr/>
            <p:nvPr/>
          </p:nvSpPr>
          <p:spPr>
            <a:xfrm flipH="1">
              <a:off x="1582737" y="9763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3" name="Oval 1423"/>
            <p:cNvSpPr/>
            <p:nvPr/>
          </p:nvSpPr>
          <p:spPr>
            <a:xfrm flipH="1">
              <a:off x="1416049" y="976312"/>
              <a:ext cx="166689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4" name="Oval 1424"/>
            <p:cNvSpPr/>
            <p:nvPr/>
          </p:nvSpPr>
          <p:spPr>
            <a:xfrm flipH="1">
              <a:off x="1335087" y="1103312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5" name="Oval 1425"/>
            <p:cNvSpPr/>
            <p:nvPr/>
          </p:nvSpPr>
          <p:spPr>
            <a:xfrm flipH="1">
              <a:off x="1498599" y="1103312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6" name="Oval 1426"/>
            <p:cNvSpPr/>
            <p:nvPr/>
          </p:nvSpPr>
          <p:spPr>
            <a:xfrm flipH="1">
              <a:off x="1250950" y="976312"/>
              <a:ext cx="165100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7" name="Oval 1427"/>
            <p:cNvSpPr/>
            <p:nvPr/>
          </p:nvSpPr>
          <p:spPr>
            <a:xfrm flipH="1">
              <a:off x="1169987" y="1103312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8" name="Oval 1428"/>
            <p:cNvSpPr/>
            <p:nvPr/>
          </p:nvSpPr>
          <p:spPr>
            <a:xfrm flipH="1">
              <a:off x="1747837" y="9763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49" name="Oval 1429"/>
            <p:cNvSpPr/>
            <p:nvPr/>
          </p:nvSpPr>
          <p:spPr>
            <a:xfrm flipH="1">
              <a:off x="1665288" y="1103312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0" name="Oval 1430"/>
            <p:cNvSpPr/>
            <p:nvPr/>
          </p:nvSpPr>
          <p:spPr>
            <a:xfrm flipH="1">
              <a:off x="1912937" y="9763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1" name="Oval 1431"/>
            <p:cNvSpPr/>
            <p:nvPr/>
          </p:nvSpPr>
          <p:spPr>
            <a:xfrm flipH="1">
              <a:off x="1828799" y="1103312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2" name="Oval 1432"/>
            <p:cNvSpPr/>
            <p:nvPr/>
          </p:nvSpPr>
          <p:spPr>
            <a:xfrm flipH="1">
              <a:off x="2078037" y="97631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3" name="Oval 1433"/>
            <p:cNvSpPr/>
            <p:nvPr/>
          </p:nvSpPr>
          <p:spPr>
            <a:xfrm flipH="1">
              <a:off x="1995486" y="1103312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4" name="Oval 1434"/>
            <p:cNvSpPr/>
            <p:nvPr/>
          </p:nvSpPr>
          <p:spPr>
            <a:xfrm flipH="1">
              <a:off x="2162175" y="1103312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5" name="Oval 1435"/>
            <p:cNvSpPr/>
            <p:nvPr/>
          </p:nvSpPr>
          <p:spPr>
            <a:xfrm rot="20693547" flipH="1">
              <a:off x="1157287" y="536575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6" name="Oval 1436"/>
            <p:cNvSpPr/>
            <p:nvPr/>
          </p:nvSpPr>
          <p:spPr>
            <a:xfrm rot="888503" flipH="1">
              <a:off x="1662111" y="536574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7" name="Oval 1437"/>
            <p:cNvSpPr/>
            <p:nvPr/>
          </p:nvSpPr>
          <p:spPr>
            <a:xfrm flipH="1">
              <a:off x="1497012" y="536575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8" name="Oval 1438"/>
            <p:cNvSpPr/>
            <p:nvPr/>
          </p:nvSpPr>
          <p:spPr>
            <a:xfrm rot="1082056" flipH="1">
              <a:off x="1831974" y="533399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59" name="Oval 1439"/>
            <p:cNvSpPr/>
            <p:nvPr/>
          </p:nvSpPr>
          <p:spPr>
            <a:xfrm flipH="1">
              <a:off x="423862" y="714375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0" name="Oval 1440"/>
            <p:cNvSpPr/>
            <p:nvPr/>
          </p:nvSpPr>
          <p:spPr>
            <a:xfrm flipH="1">
              <a:off x="590550" y="714375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1" name="Oval 1441"/>
            <p:cNvSpPr/>
            <p:nvPr/>
          </p:nvSpPr>
          <p:spPr>
            <a:xfrm flipH="1">
              <a:off x="2411412" y="714375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2" name="Oval 1442"/>
            <p:cNvSpPr/>
            <p:nvPr/>
          </p:nvSpPr>
          <p:spPr>
            <a:xfrm flipH="1">
              <a:off x="754062" y="714375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3" name="Oval 1443"/>
            <p:cNvSpPr/>
            <p:nvPr/>
          </p:nvSpPr>
          <p:spPr>
            <a:xfrm flipH="1">
              <a:off x="919162" y="714375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4" name="Oval 1444"/>
            <p:cNvSpPr/>
            <p:nvPr/>
          </p:nvSpPr>
          <p:spPr>
            <a:xfrm flipH="1">
              <a:off x="1085850" y="714375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5" name="Oval 1445"/>
            <p:cNvSpPr/>
            <p:nvPr/>
          </p:nvSpPr>
          <p:spPr>
            <a:xfrm flipH="1">
              <a:off x="1250950" y="714375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6" name="Oval 1446"/>
            <p:cNvSpPr/>
            <p:nvPr/>
          </p:nvSpPr>
          <p:spPr>
            <a:xfrm flipH="1">
              <a:off x="1582736" y="714375"/>
              <a:ext cx="16192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7" name="Oval 1447"/>
            <p:cNvSpPr/>
            <p:nvPr/>
          </p:nvSpPr>
          <p:spPr>
            <a:xfrm flipH="1">
              <a:off x="1744661" y="714375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8" name="Oval 1448"/>
            <p:cNvSpPr/>
            <p:nvPr/>
          </p:nvSpPr>
          <p:spPr>
            <a:xfrm flipH="1">
              <a:off x="1416049" y="714375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9" name="Oval 1449"/>
            <p:cNvSpPr/>
            <p:nvPr/>
          </p:nvSpPr>
          <p:spPr>
            <a:xfrm flipH="1">
              <a:off x="1911350" y="714375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0" name="Oval 1450"/>
            <p:cNvSpPr/>
            <p:nvPr/>
          </p:nvSpPr>
          <p:spPr>
            <a:xfrm flipH="1">
              <a:off x="2076449" y="714375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1" name="Oval 1451"/>
            <p:cNvSpPr/>
            <p:nvPr/>
          </p:nvSpPr>
          <p:spPr>
            <a:xfrm flipH="1">
              <a:off x="2243137" y="715962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2" name="Oval 1452"/>
            <p:cNvSpPr/>
            <p:nvPr/>
          </p:nvSpPr>
          <p:spPr>
            <a:xfrm flipH="1">
              <a:off x="0" y="846137"/>
              <a:ext cx="163513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3" name="Oval 1453"/>
            <p:cNvSpPr/>
            <p:nvPr/>
          </p:nvSpPr>
          <p:spPr>
            <a:xfrm flipH="1">
              <a:off x="163512" y="846137"/>
              <a:ext cx="166688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4" name="Oval 1454"/>
            <p:cNvSpPr/>
            <p:nvPr/>
          </p:nvSpPr>
          <p:spPr>
            <a:xfrm flipH="1">
              <a:off x="80962" y="977900"/>
              <a:ext cx="166688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5" name="Oval 1455"/>
            <p:cNvSpPr/>
            <p:nvPr/>
          </p:nvSpPr>
          <p:spPr>
            <a:xfrm flipH="1">
              <a:off x="0" y="1104900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6" name="Oval 1456"/>
            <p:cNvSpPr/>
            <p:nvPr/>
          </p:nvSpPr>
          <p:spPr>
            <a:xfrm flipH="1">
              <a:off x="255588" y="977900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7" name="Oval 1457"/>
            <p:cNvSpPr/>
            <p:nvPr/>
          </p:nvSpPr>
          <p:spPr>
            <a:xfrm flipH="1">
              <a:off x="163512" y="1104900"/>
              <a:ext cx="166688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8" name="Oval 1458"/>
            <p:cNvSpPr/>
            <p:nvPr/>
          </p:nvSpPr>
          <p:spPr>
            <a:xfrm flipH="1">
              <a:off x="80962" y="717550"/>
              <a:ext cx="166688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79" name="Oval 1459"/>
            <p:cNvSpPr/>
            <p:nvPr/>
          </p:nvSpPr>
          <p:spPr>
            <a:xfrm flipH="1">
              <a:off x="247650" y="717550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0" name="Oval 1460"/>
            <p:cNvSpPr/>
            <p:nvPr/>
          </p:nvSpPr>
          <p:spPr>
            <a:xfrm flipH="1">
              <a:off x="2503487" y="852487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1" name="Oval 1461"/>
            <p:cNvSpPr/>
            <p:nvPr/>
          </p:nvSpPr>
          <p:spPr>
            <a:xfrm flipH="1">
              <a:off x="2584450" y="984250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2" name="Oval 1462"/>
            <p:cNvSpPr/>
            <p:nvPr/>
          </p:nvSpPr>
          <p:spPr>
            <a:xfrm flipH="1">
              <a:off x="2503487" y="111125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3" name="Oval 1463"/>
            <p:cNvSpPr/>
            <p:nvPr/>
          </p:nvSpPr>
          <p:spPr>
            <a:xfrm flipH="1">
              <a:off x="2584450" y="723900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4" name="Oval 1464"/>
            <p:cNvSpPr/>
            <p:nvPr/>
          </p:nvSpPr>
          <p:spPr>
            <a:xfrm flipH="1">
              <a:off x="2671762" y="85090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5" name="Oval 1465"/>
            <p:cNvSpPr/>
            <p:nvPr/>
          </p:nvSpPr>
          <p:spPr>
            <a:xfrm flipH="1">
              <a:off x="2752725" y="976312"/>
              <a:ext cx="165100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6" name="Oval 1466"/>
            <p:cNvSpPr/>
            <p:nvPr/>
          </p:nvSpPr>
          <p:spPr>
            <a:xfrm flipH="1">
              <a:off x="2679700" y="1109662"/>
              <a:ext cx="165100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7" name="Oval 1467"/>
            <p:cNvSpPr/>
            <p:nvPr/>
          </p:nvSpPr>
          <p:spPr>
            <a:xfrm flipH="1">
              <a:off x="2752725" y="714375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8" name="Oval 1468"/>
            <p:cNvSpPr/>
            <p:nvPr/>
          </p:nvSpPr>
          <p:spPr>
            <a:xfrm flipH="1">
              <a:off x="339725" y="577850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89" name="Oval 1469"/>
            <p:cNvSpPr/>
            <p:nvPr/>
          </p:nvSpPr>
          <p:spPr>
            <a:xfrm flipH="1">
              <a:off x="503237" y="57785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0" name="Oval 1470"/>
            <p:cNvSpPr/>
            <p:nvPr/>
          </p:nvSpPr>
          <p:spPr>
            <a:xfrm flipH="1">
              <a:off x="668337" y="577850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1" name="Oval 1471"/>
            <p:cNvSpPr/>
            <p:nvPr/>
          </p:nvSpPr>
          <p:spPr>
            <a:xfrm flipH="1">
              <a:off x="835025" y="577850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2" name="Oval 1472"/>
            <p:cNvSpPr/>
            <p:nvPr/>
          </p:nvSpPr>
          <p:spPr>
            <a:xfrm flipH="1">
              <a:off x="1000125" y="577850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3" name="Oval 1473"/>
            <p:cNvSpPr/>
            <p:nvPr/>
          </p:nvSpPr>
          <p:spPr>
            <a:xfrm flipH="1">
              <a:off x="3175" y="581025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4" name="Oval 1474"/>
            <p:cNvSpPr/>
            <p:nvPr/>
          </p:nvSpPr>
          <p:spPr>
            <a:xfrm flipH="1">
              <a:off x="168275" y="581025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5" name="Oval 1475"/>
            <p:cNvSpPr/>
            <p:nvPr/>
          </p:nvSpPr>
          <p:spPr>
            <a:xfrm flipH="1">
              <a:off x="2335213" y="577850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6" name="Oval 1476"/>
            <p:cNvSpPr/>
            <p:nvPr/>
          </p:nvSpPr>
          <p:spPr>
            <a:xfrm flipH="1">
              <a:off x="2505074" y="584200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7" name="Oval 1477"/>
            <p:cNvSpPr/>
            <p:nvPr/>
          </p:nvSpPr>
          <p:spPr>
            <a:xfrm flipH="1">
              <a:off x="2671762" y="58420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8" name="Oval 1478"/>
            <p:cNvSpPr/>
            <p:nvPr/>
          </p:nvSpPr>
          <p:spPr>
            <a:xfrm flipH="1">
              <a:off x="1998663" y="581025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9" name="Oval 1479"/>
            <p:cNvSpPr/>
            <p:nvPr/>
          </p:nvSpPr>
          <p:spPr>
            <a:xfrm flipH="1">
              <a:off x="2162174" y="581025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0" name="Oval 1480"/>
            <p:cNvSpPr/>
            <p:nvPr/>
          </p:nvSpPr>
          <p:spPr>
            <a:xfrm flipH="1">
              <a:off x="2405062" y="44450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1" name="Oval 1481"/>
            <p:cNvSpPr/>
            <p:nvPr/>
          </p:nvSpPr>
          <p:spPr>
            <a:xfrm flipH="1">
              <a:off x="417512" y="44450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2" name="Oval 1482"/>
            <p:cNvSpPr/>
            <p:nvPr/>
          </p:nvSpPr>
          <p:spPr>
            <a:xfrm flipH="1">
              <a:off x="582612" y="44450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3" name="Oval 1483"/>
            <p:cNvSpPr/>
            <p:nvPr/>
          </p:nvSpPr>
          <p:spPr>
            <a:xfrm flipH="1">
              <a:off x="747712" y="44450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4" name="Oval 1484"/>
            <p:cNvSpPr/>
            <p:nvPr/>
          </p:nvSpPr>
          <p:spPr>
            <a:xfrm flipH="1">
              <a:off x="2246312" y="444500"/>
              <a:ext cx="165101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5" name="Oval 1485"/>
            <p:cNvSpPr/>
            <p:nvPr/>
          </p:nvSpPr>
          <p:spPr>
            <a:xfrm flipH="1">
              <a:off x="74612" y="446087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6" name="Oval 1486"/>
            <p:cNvSpPr/>
            <p:nvPr/>
          </p:nvSpPr>
          <p:spPr>
            <a:xfrm flipH="1">
              <a:off x="246062" y="446087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7" name="Oval 1487"/>
            <p:cNvSpPr/>
            <p:nvPr/>
          </p:nvSpPr>
          <p:spPr>
            <a:xfrm flipH="1">
              <a:off x="2578100" y="452437"/>
              <a:ext cx="165100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8" name="Oval 1488"/>
            <p:cNvSpPr/>
            <p:nvPr/>
          </p:nvSpPr>
          <p:spPr>
            <a:xfrm flipH="1">
              <a:off x="2746375" y="450850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9" name="Oval 1489"/>
            <p:cNvSpPr/>
            <p:nvPr/>
          </p:nvSpPr>
          <p:spPr>
            <a:xfrm flipH="1">
              <a:off x="1049337" y="441325"/>
              <a:ext cx="14446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0" name="Oval 1490"/>
            <p:cNvSpPr/>
            <p:nvPr/>
          </p:nvSpPr>
          <p:spPr>
            <a:xfrm flipH="1">
              <a:off x="919161" y="441325"/>
              <a:ext cx="14287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1" name="Oval 1491"/>
            <p:cNvSpPr/>
            <p:nvPr/>
          </p:nvSpPr>
          <p:spPr>
            <a:xfrm flipH="1">
              <a:off x="2100261" y="450850"/>
              <a:ext cx="14287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2" name="Oval 1492"/>
            <p:cNvSpPr/>
            <p:nvPr/>
          </p:nvSpPr>
          <p:spPr>
            <a:xfrm flipH="1">
              <a:off x="1973261" y="436562"/>
              <a:ext cx="142877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3" name="Oval 1493"/>
            <p:cNvSpPr/>
            <p:nvPr/>
          </p:nvSpPr>
          <p:spPr>
            <a:xfrm flipH="1">
              <a:off x="1201737" y="446087"/>
              <a:ext cx="188913" cy="1079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4" name="Oval 1494"/>
            <p:cNvSpPr/>
            <p:nvPr/>
          </p:nvSpPr>
          <p:spPr>
            <a:xfrm flipH="1">
              <a:off x="1406525" y="441325"/>
              <a:ext cx="190500" cy="1079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5" name="Oval 1495"/>
            <p:cNvSpPr/>
            <p:nvPr/>
          </p:nvSpPr>
          <p:spPr>
            <a:xfrm flipH="1">
              <a:off x="1585912" y="441325"/>
              <a:ext cx="188913" cy="1079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6" name="Oval 1496"/>
            <p:cNvSpPr/>
            <p:nvPr/>
          </p:nvSpPr>
          <p:spPr>
            <a:xfrm flipH="1">
              <a:off x="1779588" y="442912"/>
              <a:ext cx="188913" cy="1079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7" name="Oval 1497"/>
            <p:cNvSpPr/>
            <p:nvPr/>
          </p:nvSpPr>
          <p:spPr>
            <a:xfrm flipH="1">
              <a:off x="1298575" y="295275"/>
              <a:ext cx="188913" cy="16033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8" name="Oval 1498"/>
            <p:cNvSpPr/>
            <p:nvPr/>
          </p:nvSpPr>
          <p:spPr>
            <a:xfrm flipH="1">
              <a:off x="1490662" y="295275"/>
              <a:ext cx="188913" cy="16033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19" name="Oval 1499"/>
            <p:cNvSpPr/>
            <p:nvPr/>
          </p:nvSpPr>
          <p:spPr>
            <a:xfrm flipH="1">
              <a:off x="1681163" y="288925"/>
              <a:ext cx="188913" cy="1619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0" name="Oval 1500"/>
            <p:cNvSpPr/>
            <p:nvPr/>
          </p:nvSpPr>
          <p:spPr>
            <a:xfrm flipH="1">
              <a:off x="482600" y="307975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1" name="Oval 1501"/>
            <p:cNvSpPr/>
            <p:nvPr/>
          </p:nvSpPr>
          <p:spPr>
            <a:xfrm flipH="1">
              <a:off x="646112" y="307975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2" name="Oval 1502"/>
            <p:cNvSpPr/>
            <p:nvPr/>
          </p:nvSpPr>
          <p:spPr>
            <a:xfrm flipH="1">
              <a:off x="812800" y="307975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3" name="Oval 1503"/>
            <p:cNvSpPr/>
            <p:nvPr/>
          </p:nvSpPr>
          <p:spPr>
            <a:xfrm flipH="1">
              <a:off x="139700" y="311150"/>
              <a:ext cx="163513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4" name="Oval 1504"/>
            <p:cNvSpPr/>
            <p:nvPr/>
          </p:nvSpPr>
          <p:spPr>
            <a:xfrm flipH="1">
              <a:off x="309561" y="311150"/>
              <a:ext cx="166689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5" name="Oval 1505"/>
            <p:cNvSpPr/>
            <p:nvPr/>
          </p:nvSpPr>
          <p:spPr>
            <a:xfrm flipH="1">
              <a:off x="1133474" y="273050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6" name="Oval 1506"/>
            <p:cNvSpPr/>
            <p:nvPr/>
          </p:nvSpPr>
          <p:spPr>
            <a:xfrm flipH="1">
              <a:off x="1878011" y="260350"/>
              <a:ext cx="160339" cy="200027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7" name="Oval 1507"/>
            <p:cNvSpPr/>
            <p:nvPr/>
          </p:nvSpPr>
          <p:spPr>
            <a:xfrm flipH="1">
              <a:off x="2314575" y="311150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8" name="Oval 1508"/>
            <p:cNvSpPr/>
            <p:nvPr/>
          </p:nvSpPr>
          <p:spPr>
            <a:xfrm flipH="1">
              <a:off x="2162175" y="311150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29" name="Oval 1509"/>
            <p:cNvSpPr/>
            <p:nvPr/>
          </p:nvSpPr>
          <p:spPr>
            <a:xfrm flipH="1">
              <a:off x="2487612" y="314325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0" name="Oval 1510"/>
            <p:cNvSpPr/>
            <p:nvPr/>
          </p:nvSpPr>
          <p:spPr>
            <a:xfrm flipH="1">
              <a:off x="2663825" y="317500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1" name="Oval 1511"/>
            <p:cNvSpPr/>
            <p:nvPr/>
          </p:nvSpPr>
          <p:spPr>
            <a:xfrm flipH="1">
              <a:off x="2033588" y="314325"/>
              <a:ext cx="14446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2" name="Oval 1512"/>
            <p:cNvSpPr/>
            <p:nvPr/>
          </p:nvSpPr>
          <p:spPr>
            <a:xfrm flipH="1">
              <a:off x="985836" y="304800"/>
              <a:ext cx="14287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3" name="Oval 1513"/>
            <p:cNvSpPr/>
            <p:nvPr/>
          </p:nvSpPr>
          <p:spPr>
            <a:xfrm flipH="1">
              <a:off x="2406650" y="177800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4" name="Oval 1514"/>
            <p:cNvSpPr/>
            <p:nvPr/>
          </p:nvSpPr>
          <p:spPr>
            <a:xfrm flipH="1">
              <a:off x="419100" y="177800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5" name="Oval 1515"/>
            <p:cNvSpPr/>
            <p:nvPr/>
          </p:nvSpPr>
          <p:spPr>
            <a:xfrm flipH="1">
              <a:off x="584200" y="177800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6" name="Oval 1516"/>
            <p:cNvSpPr/>
            <p:nvPr/>
          </p:nvSpPr>
          <p:spPr>
            <a:xfrm flipH="1">
              <a:off x="749300" y="177800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7" name="Oval 1517"/>
            <p:cNvSpPr/>
            <p:nvPr/>
          </p:nvSpPr>
          <p:spPr>
            <a:xfrm flipH="1">
              <a:off x="2247900" y="177800"/>
              <a:ext cx="165100" cy="144463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8" name="Oval 1518"/>
            <p:cNvSpPr/>
            <p:nvPr/>
          </p:nvSpPr>
          <p:spPr>
            <a:xfrm flipH="1">
              <a:off x="76200" y="179387"/>
              <a:ext cx="163513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9" name="Oval 1519"/>
            <p:cNvSpPr/>
            <p:nvPr/>
          </p:nvSpPr>
          <p:spPr>
            <a:xfrm flipH="1">
              <a:off x="247650" y="179387"/>
              <a:ext cx="165100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0" name="Oval 1520"/>
            <p:cNvSpPr/>
            <p:nvPr/>
          </p:nvSpPr>
          <p:spPr>
            <a:xfrm flipH="1">
              <a:off x="2579687" y="185737"/>
              <a:ext cx="165101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1" name="Oval 1521"/>
            <p:cNvSpPr/>
            <p:nvPr/>
          </p:nvSpPr>
          <p:spPr>
            <a:xfrm flipH="1">
              <a:off x="2755900" y="184150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2" name="Oval 1522"/>
            <p:cNvSpPr/>
            <p:nvPr/>
          </p:nvSpPr>
          <p:spPr>
            <a:xfrm flipH="1">
              <a:off x="1050924" y="174625"/>
              <a:ext cx="14287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3" name="Oval 1523"/>
            <p:cNvSpPr/>
            <p:nvPr/>
          </p:nvSpPr>
          <p:spPr>
            <a:xfrm flipH="1">
              <a:off x="919162" y="174625"/>
              <a:ext cx="14446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4" name="Oval 1524"/>
            <p:cNvSpPr/>
            <p:nvPr/>
          </p:nvSpPr>
          <p:spPr>
            <a:xfrm flipH="1">
              <a:off x="2108199" y="184150"/>
              <a:ext cx="14287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5" name="Oval 1525"/>
            <p:cNvSpPr/>
            <p:nvPr/>
          </p:nvSpPr>
          <p:spPr>
            <a:xfrm flipH="1">
              <a:off x="1974849" y="169862"/>
              <a:ext cx="142877" cy="1460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6" name="Oval 1526"/>
            <p:cNvSpPr/>
            <p:nvPr/>
          </p:nvSpPr>
          <p:spPr>
            <a:xfrm flipH="1">
              <a:off x="1214437" y="185737"/>
              <a:ext cx="190501" cy="1079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7" name="Oval 1527"/>
            <p:cNvSpPr/>
            <p:nvPr/>
          </p:nvSpPr>
          <p:spPr>
            <a:xfrm flipH="1">
              <a:off x="1408112" y="187325"/>
              <a:ext cx="188913" cy="1079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8" name="Oval 1528"/>
            <p:cNvSpPr/>
            <p:nvPr/>
          </p:nvSpPr>
          <p:spPr>
            <a:xfrm flipH="1">
              <a:off x="1600200" y="187325"/>
              <a:ext cx="188913" cy="1079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9" name="Oval 1529"/>
            <p:cNvSpPr/>
            <p:nvPr/>
          </p:nvSpPr>
          <p:spPr>
            <a:xfrm flipH="1">
              <a:off x="1781175" y="182562"/>
              <a:ext cx="188913" cy="10795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0" name="Oval 1530"/>
            <p:cNvSpPr/>
            <p:nvPr/>
          </p:nvSpPr>
          <p:spPr>
            <a:xfrm flipH="1">
              <a:off x="1293812" y="28575"/>
              <a:ext cx="188913" cy="16033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1" name="Oval 1531"/>
            <p:cNvSpPr/>
            <p:nvPr/>
          </p:nvSpPr>
          <p:spPr>
            <a:xfrm flipH="1">
              <a:off x="1490662" y="34925"/>
              <a:ext cx="190501" cy="16033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2" name="Oval 1532"/>
            <p:cNvSpPr/>
            <p:nvPr/>
          </p:nvSpPr>
          <p:spPr>
            <a:xfrm flipH="1">
              <a:off x="1681162" y="28574"/>
              <a:ext cx="190501" cy="16192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3" name="Oval 1533"/>
            <p:cNvSpPr/>
            <p:nvPr/>
          </p:nvSpPr>
          <p:spPr>
            <a:xfrm flipH="1">
              <a:off x="484187" y="41275"/>
              <a:ext cx="163513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4" name="Oval 1534"/>
            <p:cNvSpPr/>
            <p:nvPr/>
          </p:nvSpPr>
          <p:spPr>
            <a:xfrm flipH="1">
              <a:off x="647700" y="41275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5" name="Oval 1535"/>
            <p:cNvSpPr/>
            <p:nvPr/>
          </p:nvSpPr>
          <p:spPr>
            <a:xfrm flipH="1">
              <a:off x="812799" y="41275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6" name="Oval 1536"/>
            <p:cNvSpPr/>
            <p:nvPr/>
          </p:nvSpPr>
          <p:spPr>
            <a:xfrm flipH="1">
              <a:off x="141287" y="44449"/>
              <a:ext cx="163513" cy="144464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7" name="Oval 1537"/>
            <p:cNvSpPr/>
            <p:nvPr/>
          </p:nvSpPr>
          <p:spPr>
            <a:xfrm flipH="1">
              <a:off x="311150" y="44449"/>
              <a:ext cx="165100" cy="144464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8" name="Oval 1538"/>
            <p:cNvSpPr/>
            <p:nvPr/>
          </p:nvSpPr>
          <p:spPr>
            <a:xfrm flipH="1">
              <a:off x="1122362" y="6349"/>
              <a:ext cx="160339" cy="20002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9" name="Oval 1539"/>
            <p:cNvSpPr/>
            <p:nvPr/>
          </p:nvSpPr>
          <p:spPr>
            <a:xfrm flipH="1">
              <a:off x="1871661" y="-1"/>
              <a:ext cx="160339" cy="200028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0" name="Oval 1540"/>
            <p:cNvSpPr/>
            <p:nvPr/>
          </p:nvSpPr>
          <p:spPr>
            <a:xfrm flipH="1">
              <a:off x="2314574" y="44450"/>
              <a:ext cx="166689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1" name="Oval 1541"/>
            <p:cNvSpPr/>
            <p:nvPr/>
          </p:nvSpPr>
          <p:spPr>
            <a:xfrm flipH="1">
              <a:off x="2163762" y="4445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2" name="Oval 1542"/>
            <p:cNvSpPr/>
            <p:nvPr/>
          </p:nvSpPr>
          <p:spPr>
            <a:xfrm flipH="1">
              <a:off x="2489200" y="53975"/>
              <a:ext cx="165100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3" name="Oval 1543"/>
            <p:cNvSpPr/>
            <p:nvPr/>
          </p:nvSpPr>
          <p:spPr>
            <a:xfrm flipH="1">
              <a:off x="2665412" y="50800"/>
              <a:ext cx="165101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4" name="Oval 1544"/>
            <p:cNvSpPr/>
            <p:nvPr/>
          </p:nvSpPr>
          <p:spPr>
            <a:xfrm flipH="1">
              <a:off x="2035174" y="47625"/>
              <a:ext cx="14287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5" name="Oval 1545"/>
            <p:cNvSpPr/>
            <p:nvPr/>
          </p:nvSpPr>
          <p:spPr>
            <a:xfrm flipH="1">
              <a:off x="987424" y="38100"/>
              <a:ext cx="142877" cy="146050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769" name="Group 1547"/>
          <p:cNvGrpSpPr/>
          <p:nvPr/>
        </p:nvGrpSpPr>
        <p:grpSpPr>
          <a:xfrm>
            <a:off x="4700587" y="1655763"/>
            <a:ext cx="2919413" cy="820738"/>
            <a:chOff x="0" y="0"/>
            <a:chExt cx="2919412" cy="820737"/>
          </a:xfrm>
        </p:grpSpPr>
        <p:sp>
          <p:nvSpPr>
            <p:cNvPr id="1667" name="Oval 1136"/>
            <p:cNvSpPr/>
            <p:nvPr/>
          </p:nvSpPr>
          <p:spPr>
            <a:xfrm flipH="1">
              <a:off x="2329484" y="40700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8" name="Oval 1137"/>
            <p:cNvSpPr/>
            <p:nvPr/>
          </p:nvSpPr>
          <p:spPr>
            <a:xfrm flipH="1">
              <a:off x="342918" y="407004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9" name="Oval 1138"/>
            <p:cNvSpPr/>
            <p:nvPr/>
          </p:nvSpPr>
          <p:spPr>
            <a:xfrm flipH="1">
              <a:off x="507151" y="40700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0" name="Oval 1139"/>
            <p:cNvSpPr/>
            <p:nvPr/>
          </p:nvSpPr>
          <p:spPr>
            <a:xfrm flipH="1">
              <a:off x="672699" y="407004"/>
              <a:ext cx="165548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1" name="Oval 1140"/>
            <p:cNvSpPr/>
            <p:nvPr/>
          </p:nvSpPr>
          <p:spPr>
            <a:xfrm flipH="1">
              <a:off x="838246" y="40700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2" name="Oval 1141"/>
            <p:cNvSpPr/>
            <p:nvPr/>
          </p:nvSpPr>
          <p:spPr>
            <a:xfrm flipH="1">
              <a:off x="1003793" y="40700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3" name="Oval 1142"/>
            <p:cNvSpPr/>
            <p:nvPr/>
          </p:nvSpPr>
          <p:spPr>
            <a:xfrm rot="21371157" flipH="1">
              <a:off x="1325691" y="96425"/>
              <a:ext cx="160293" cy="200701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4" name="Oval 1143"/>
            <p:cNvSpPr/>
            <p:nvPr/>
          </p:nvSpPr>
          <p:spPr>
            <a:xfrm flipH="1">
              <a:off x="1334888" y="407004"/>
              <a:ext cx="162921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5" name="Oval 1144"/>
            <p:cNvSpPr/>
            <p:nvPr/>
          </p:nvSpPr>
          <p:spPr>
            <a:xfrm flipH="1">
              <a:off x="1497807" y="407004"/>
              <a:ext cx="16686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6" name="Oval 1145"/>
            <p:cNvSpPr/>
            <p:nvPr/>
          </p:nvSpPr>
          <p:spPr>
            <a:xfrm flipH="1">
              <a:off x="1169340" y="40700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7" name="Oval 1146"/>
            <p:cNvSpPr/>
            <p:nvPr/>
          </p:nvSpPr>
          <p:spPr>
            <a:xfrm flipH="1">
              <a:off x="1664668" y="407004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8" name="Oval 1148"/>
            <p:cNvSpPr/>
            <p:nvPr/>
          </p:nvSpPr>
          <p:spPr>
            <a:xfrm flipH="1">
              <a:off x="1828901" y="407004"/>
              <a:ext cx="16686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79" name="Oval 1149"/>
            <p:cNvSpPr/>
            <p:nvPr/>
          </p:nvSpPr>
          <p:spPr>
            <a:xfrm flipH="1">
              <a:off x="1995762" y="40700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0" name="Oval 1150"/>
            <p:cNvSpPr/>
            <p:nvPr/>
          </p:nvSpPr>
          <p:spPr>
            <a:xfrm flipH="1">
              <a:off x="2161310" y="407004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1" name="Oval 1151"/>
            <p:cNvSpPr/>
            <p:nvPr/>
          </p:nvSpPr>
          <p:spPr>
            <a:xfrm flipH="1">
              <a:off x="424378" y="539309"/>
              <a:ext cx="16686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2" name="Oval 1152"/>
            <p:cNvSpPr/>
            <p:nvPr/>
          </p:nvSpPr>
          <p:spPr>
            <a:xfrm flipH="1">
              <a:off x="2410944" y="539309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3" name="Oval 1153"/>
            <p:cNvSpPr/>
            <p:nvPr/>
          </p:nvSpPr>
          <p:spPr>
            <a:xfrm flipH="1">
              <a:off x="2329484" y="66600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4" name="Oval 1154"/>
            <p:cNvSpPr/>
            <p:nvPr/>
          </p:nvSpPr>
          <p:spPr>
            <a:xfrm flipH="1">
              <a:off x="342918" y="666007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5" name="Oval 1155"/>
            <p:cNvSpPr/>
            <p:nvPr/>
          </p:nvSpPr>
          <p:spPr>
            <a:xfrm flipH="1">
              <a:off x="2246711" y="539309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6" name="Oval 1156"/>
            <p:cNvSpPr/>
            <p:nvPr/>
          </p:nvSpPr>
          <p:spPr>
            <a:xfrm flipH="1">
              <a:off x="591239" y="539309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7" name="Oval 1157"/>
            <p:cNvSpPr/>
            <p:nvPr/>
          </p:nvSpPr>
          <p:spPr>
            <a:xfrm flipH="1">
              <a:off x="507151" y="66600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8" name="Oval 1158"/>
            <p:cNvSpPr/>
            <p:nvPr/>
          </p:nvSpPr>
          <p:spPr>
            <a:xfrm flipH="1">
              <a:off x="755472" y="539309"/>
              <a:ext cx="16686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89" name="Oval 1159"/>
            <p:cNvSpPr/>
            <p:nvPr/>
          </p:nvSpPr>
          <p:spPr>
            <a:xfrm flipH="1">
              <a:off x="672699" y="666007"/>
              <a:ext cx="165548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0" name="Oval 1160"/>
            <p:cNvSpPr/>
            <p:nvPr/>
          </p:nvSpPr>
          <p:spPr>
            <a:xfrm flipH="1">
              <a:off x="922333" y="539309"/>
              <a:ext cx="162921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1" name="Oval 1161"/>
            <p:cNvSpPr/>
            <p:nvPr/>
          </p:nvSpPr>
          <p:spPr>
            <a:xfrm flipH="1">
              <a:off x="838246" y="66600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2" name="Oval 1162"/>
            <p:cNvSpPr/>
            <p:nvPr/>
          </p:nvSpPr>
          <p:spPr>
            <a:xfrm flipH="1">
              <a:off x="1085253" y="539309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3" name="Oval 1163"/>
            <p:cNvSpPr/>
            <p:nvPr/>
          </p:nvSpPr>
          <p:spPr>
            <a:xfrm flipH="1">
              <a:off x="1003793" y="66600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4" name="Oval 1164"/>
            <p:cNvSpPr/>
            <p:nvPr/>
          </p:nvSpPr>
          <p:spPr>
            <a:xfrm flipH="1">
              <a:off x="1581894" y="539309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5" name="Oval 1165"/>
            <p:cNvSpPr/>
            <p:nvPr/>
          </p:nvSpPr>
          <p:spPr>
            <a:xfrm flipH="1">
              <a:off x="1416347" y="539309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6" name="Oval 1166"/>
            <p:cNvSpPr/>
            <p:nvPr/>
          </p:nvSpPr>
          <p:spPr>
            <a:xfrm flipH="1">
              <a:off x="1334888" y="666007"/>
              <a:ext cx="162921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7" name="Oval 1167"/>
            <p:cNvSpPr/>
            <p:nvPr/>
          </p:nvSpPr>
          <p:spPr>
            <a:xfrm flipH="1">
              <a:off x="1497807" y="666007"/>
              <a:ext cx="16686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8" name="Oval 1168"/>
            <p:cNvSpPr/>
            <p:nvPr/>
          </p:nvSpPr>
          <p:spPr>
            <a:xfrm flipH="1">
              <a:off x="1250800" y="539309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9" name="Oval 1169"/>
            <p:cNvSpPr/>
            <p:nvPr/>
          </p:nvSpPr>
          <p:spPr>
            <a:xfrm flipH="1">
              <a:off x="1169340" y="66600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0" name="Oval 1170"/>
            <p:cNvSpPr/>
            <p:nvPr/>
          </p:nvSpPr>
          <p:spPr>
            <a:xfrm flipH="1">
              <a:off x="1747441" y="539309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1" name="Oval 1171"/>
            <p:cNvSpPr/>
            <p:nvPr/>
          </p:nvSpPr>
          <p:spPr>
            <a:xfrm flipH="1">
              <a:off x="1664668" y="666007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2" name="Oval 1172"/>
            <p:cNvSpPr/>
            <p:nvPr/>
          </p:nvSpPr>
          <p:spPr>
            <a:xfrm flipH="1">
              <a:off x="1912989" y="539309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3" name="Oval 1173"/>
            <p:cNvSpPr/>
            <p:nvPr/>
          </p:nvSpPr>
          <p:spPr>
            <a:xfrm flipH="1">
              <a:off x="1828901" y="666007"/>
              <a:ext cx="16686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4" name="Oval 1174"/>
            <p:cNvSpPr/>
            <p:nvPr/>
          </p:nvSpPr>
          <p:spPr>
            <a:xfrm flipH="1">
              <a:off x="2077222" y="539309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5" name="Oval 1175"/>
            <p:cNvSpPr/>
            <p:nvPr/>
          </p:nvSpPr>
          <p:spPr>
            <a:xfrm flipH="1">
              <a:off x="1995762" y="66600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6" name="Oval 1176"/>
            <p:cNvSpPr/>
            <p:nvPr/>
          </p:nvSpPr>
          <p:spPr>
            <a:xfrm flipH="1">
              <a:off x="2161310" y="666007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7" name="Oval 1177"/>
            <p:cNvSpPr/>
            <p:nvPr/>
          </p:nvSpPr>
          <p:spPr>
            <a:xfrm rot="20693547" flipH="1">
              <a:off x="1157516" y="99789"/>
              <a:ext cx="160293" cy="200701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8" name="Oval 1178"/>
            <p:cNvSpPr/>
            <p:nvPr/>
          </p:nvSpPr>
          <p:spPr>
            <a:xfrm rot="888503" flipH="1">
              <a:off x="1662041" y="99789"/>
              <a:ext cx="160293" cy="200701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09" name="Oval 1179"/>
            <p:cNvSpPr/>
            <p:nvPr/>
          </p:nvSpPr>
          <p:spPr>
            <a:xfrm flipH="1">
              <a:off x="1496493" y="99789"/>
              <a:ext cx="160293" cy="200701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0" name="Oval 1180"/>
            <p:cNvSpPr/>
            <p:nvPr/>
          </p:nvSpPr>
          <p:spPr>
            <a:xfrm rot="1082056" flipH="1">
              <a:off x="1831529" y="96425"/>
              <a:ext cx="160293" cy="200701"/>
            </a:xfrm>
            <a:prstGeom prst="ellipse">
              <a:avLst/>
            </a:prstGeom>
            <a:solidFill>
              <a:srgbClr val="FF33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1" name="Oval 1194"/>
            <p:cNvSpPr/>
            <p:nvPr/>
          </p:nvSpPr>
          <p:spPr>
            <a:xfrm flipH="1">
              <a:off x="424378" y="278063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2" name="Oval 1195"/>
            <p:cNvSpPr/>
            <p:nvPr/>
          </p:nvSpPr>
          <p:spPr>
            <a:xfrm flipH="1">
              <a:off x="589925" y="278063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3" name="Oval 1196"/>
            <p:cNvSpPr/>
            <p:nvPr/>
          </p:nvSpPr>
          <p:spPr>
            <a:xfrm flipH="1">
              <a:off x="2410944" y="278063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4" name="Oval 1197"/>
            <p:cNvSpPr/>
            <p:nvPr/>
          </p:nvSpPr>
          <p:spPr>
            <a:xfrm flipH="1">
              <a:off x="754158" y="278063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5" name="Oval 1198"/>
            <p:cNvSpPr/>
            <p:nvPr/>
          </p:nvSpPr>
          <p:spPr>
            <a:xfrm flipH="1">
              <a:off x="919705" y="278063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6" name="Oval 1199"/>
            <p:cNvSpPr/>
            <p:nvPr/>
          </p:nvSpPr>
          <p:spPr>
            <a:xfrm flipH="1">
              <a:off x="1085253" y="278063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7" name="Oval 1200"/>
            <p:cNvSpPr/>
            <p:nvPr/>
          </p:nvSpPr>
          <p:spPr>
            <a:xfrm flipH="1">
              <a:off x="1250800" y="278063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8" name="Oval 1201"/>
            <p:cNvSpPr/>
            <p:nvPr/>
          </p:nvSpPr>
          <p:spPr>
            <a:xfrm flipH="1">
              <a:off x="1581895" y="278063"/>
              <a:ext cx="162920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9" name="Oval 1202"/>
            <p:cNvSpPr/>
            <p:nvPr/>
          </p:nvSpPr>
          <p:spPr>
            <a:xfrm flipH="1">
              <a:off x="1744814" y="278063"/>
              <a:ext cx="16686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0" name="Oval 1203"/>
            <p:cNvSpPr/>
            <p:nvPr/>
          </p:nvSpPr>
          <p:spPr>
            <a:xfrm flipH="1">
              <a:off x="1416347" y="278063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1" name="Oval 1204"/>
            <p:cNvSpPr/>
            <p:nvPr/>
          </p:nvSpPr>
          <p:spPr>
            <a:xfrm flipH="1">
              <a:off x="1911675" y="278063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2" name="Oval 1205"/>
            <p:cNvSpPr/>
            <p:nvPr/>
          </p:nvSpPr>
          <p:spPr>
            <a:xfrm flipH="1">
              <a:off x="2075908" y="278063"/>
              <a:ext cx="16686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3" name="Oval 1206"/>
            <p:cNvSpPr/>
            <p:nvPr/>
          </p:nvSpPr>
          <p:spPr>
            <a:xfrm flipH="1">
              <a:off x="2242769" y="279185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4" name="Oval 1213"/>
            <p:cNvSpPr/>
            <p:nvPr/>
          </p:nvSpPr>
          <p:spPr>
            <a:xfrm flipH="1">
              <a:off x="-1" y="409247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5" name="Oval 1214"/>
            <p:cNvSpPr/>
            <p:nvPr/>
          </p:nvSpPr>
          <p:spPr>
            <a:xfrm flipH="1">
              <a:off x="164232" y="40924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6" name="Oval 1215"/>
            <p:cNvSpPr/>
            <p:nvPr/>
          </p:nvSpPr>
          <p:spPr>
            <a:xfrm flipH="1">
              <a:off x="81458" y="541551"/>
              <a:ext cx="16686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7" name="Oval 1216"/>
            <p:cNvSpPr/>
            <p:nvPr/>
          </p:nvSpPr>
          <p:spPr>
            <a:xfrm flipH="1">
              <a:off x="-1" y="668250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8" name="Oval 1217"/>
            <p:cNvSpPr/>
            <p:nvPr/>
          </p:nvSpPr>
          <p:spPr>
            <a:xfrm flipH="1">
              <a:off x="254889" y="541551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9" name="Oval 1218"/>
            <p:cNvSpPr/>
            <p:nvPr/>
          </p:nvSpPr>
          <p:spPr>
            <a:xfrm flipH="1">
              <a:off x="164232" y="668250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0" name="Oval 1221"/>
            <p:cNvSpPr/>
            <p:nvPr/>
          </p:nvSpPr>
          <p:spPr>
            <a:xfrm flipH="1">
              <a:off x="81458" y="280306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1" name="Oval 1222"/>
            <p:cNvSpPr/>
            <p:nvPr/>
          </p:nvSpPr>
          <p:spPr>
            <a:xfrm flipH="1">
              <a:off x="253575" y="280306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2" name="Oval 1223"/>
            <p:cNvSpPr/>
            <p:nvPr/>
          </p:nvSpPr>
          <p:spPr>
            <a:xfrm flipH="1">
              <a:off x="2502915" y="41597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3" name="Oval 1224"/>
            <p:cNvSpPr/>
            <p:nvPr/>
          </p:nvSpPr>
          <p:spPr>
            <a:xfrm flipH="1">
              <a:off x="2584375" y="548279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4" name="Oval 1225"/>
            <p:cNvSpPr/>
            <p:nvPr/>
          </p:nvSpPr>
          <p:spPr>
            <a:xfrm flipH="1">
              <a:off x="2502915" y="67497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5" name="Oval 1227"/>
            <p:cNvSpPr/>
            <p:nvPr/>
          </p:nvSpPr>
          <p:spPr>
            <a:xfrm flipH="1">
              <a:off x="2584375" y="287033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6" name="Oval 1228"/>
            <p:cNvSpPr/>
            <p:nvPr/>
          </p:nvSpPr>
          <p:spPr>
            <a:xfrm flipH="1">
              <a:off x="2671090" y="413732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7" name="Oval 1229"/>
            <p:cNvSpPr/>
            <p:nvPr/>
          </p:nvSpPr>
          <p:spPr>
            <a:xfrm flipH="1">
              <a:off x="2752550" y="539309"/>
              <a:ext cx="165548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8" name="Oval 1230"/>
            <p:cNvSpPr/>
            <p:nvPr/>
          </p:nvSpPr>
          <p:spPr>
            <a:xfrm flipH="1">
              <a:off x="2678973" y="672735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9" name="Oval 1232"/>
            <p:cNvSpPr/>
            <p:nvPr/>
          </p:nvSpPr>
          <p:spPr>
            <a:xfrm flipH="1">
              <a:off x="2752550" y="278063"/>
              <a:ext cx="165548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0" name="Oval 1234"/>
            <p:cNvSpPr/>
            <p:nvPr/>
          </p:nvSpPr>
          <p:spPr>
            <a:xfrm flipH="1">
              <a:off x="338976" y="141274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1" name="Oval 1235"/>
            <p:cNvSpPr/>
            <p:nvPr/>
          </p:nvSpPr>
          <p:spPr>
            <a:xfrm flipH="1">
              <a:off x="503210" y="14127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2" name="Oval 1236"/>
            <p:cNvSpPr/>
            <p:nvPr/>
          </p:nvSpPr>
          <p:spPr>
            <a:xfrm flipH="1">
              <a:off x="668757" y="14127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3" name="Oval 1237"/>
            <p:cNvSpPr/>
            <p:nvPr/>
          </p:nvSpPr>
          <p:spPr>
            <a:xfrm flipH="1">
              <a:off x="834304" y="14127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4" name="Oval 1238"/>
            <p:cNvSpPr/>
            <p:nvPr/>
          </p:nvSpPr>
          <p:spPr>
            <a:xfrm flipH="1">
              <a:off x="999851" y="14127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5" name="Oval 1239"/>
            <p:cNvSpPr/>
            <p:nvPr/>
          </p:nvSpPr>
          <p:spPr>
            <a:xfrm flipH="1">
              <a:off x="3940" y="143516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6" name="Oval 1240"/>
            <p:cNvSpPr/>
            <p:nvPr/>
          </p:nvSpPr>
          <p:spPr>
            <a:xfrm flipH="1">
              <a:off x="168174" y="143516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7" name="Oval 1241"/>
            <p:cNvSpPr/>
            <p:nvPr/>
          </p:nvSpPr>
          <p:spPr>
            <a:xfrm flipH="1">
              <a:off x="2334740" y="141274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8" name="Oval 1242"/>
            <p:cNvSpPr/>
            <p:nvPr/>
          </p:nvSpPr>
          <p:spPr>
            <a:xfrm flipH="1">
              <a:off x="2505543" y="14127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49" name="Oval 1243"/>
            <p:cNvSpPr/>
            <p:nvPr/>
          </p:nvSpPr>
          <p:spPr>
            <a:xfrm flipH="1">
              <a:off x="2671090" y="14127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0" name="Oval 1246"/>
            <p:cNvSpPr/>
            <p:nvPr/>
          </p:nvSpPr>
          <p:spPr>
            <a:xfrm flipH="1">
              <a:off x="1998390" y="143516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1" name="Oval 1247"/>
            <p:cNvSpPr/>
            <p:nvPr/>
          </p:nvSpPr>
          <p:spPr>
            <a:xfrm flipH="1">
              <a:off x="2162623" y="143516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2" name="Oval 1248"/>
            <p:cNvSpPr/>
            <p:nvPr/>
          </p:nvSpPr>
          <p:spPr>
            <a:xfrm flipH="1">
              <a:off x="2404375" y="672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3" name="Oval 1249"/>
            <p:cNvSpPr/>
            <p:nvPr/>
          </p:nvSpPr>
          <p:spPr>
            <a:xfrm flipH="1">
              <a:off x="417808" y="6727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4" name="Oval 1250"/>
            <p:cNvSpPr/>
            <p:nvPr/>
          </p:nvSpPr>
          <p:spPr>
            <a:xfrm flipH="1">
              <a:off x="582042" y="672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5" name="Oval 1251"/>
            <p:cNvSpPr/>
            <p:nvPr/>
          </p:nvSpPr>
          <p:spPr>
            <a:xfrm flipH="1">
              <a:off x="747589" y="672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6" name="Oval 1260"/>
            <p:cNvSpPr/>
            <p:nvPr/>
          </p:nvSpPr>
          <p:spPr>
            <a:xfrm flipH="1">
              <a:off x="2246711" y="6727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7" name="Oval 1261"/>
            <p:cNvSpPr/>
            <p:nvPr/>
          </p:nvSpPr>
          <p:spPr>
            <a:xfrm flipH="1">
              <a:off x="74889" y="8969"/>
              <a:ext cx="164235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8" name="Oval 1262"/>
            <p:cNvSpPr/>
            <p:nvPr/>
          </p:nvSpPr>
          <p:spPr>
            <a:xfrm flipH="1">
              <a:off x="239122" y="8969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9" name="Oval 1263"/>
            <p:cNvSpPr/>
            <p:nvPr/>
          </p:nvSpPr>
          <p:spPr>
            <a:xfrm flipH="1">
              <a:off x="2577805" y="15697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0" name="Oval 1264"/>
            <p:cNvSpPr/>
            <p:nvPr/>
          </p:nvSpPr>
          <p:spPr>
            <a:xfrm flipH="1">
              <a:off x="2753863" y="13454"/>
              <a:ext cx="165549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1" name="Oval 1265"/>
            <p:cNvSpPr/>
            <p:nvPr/>
          </p:nvSpPr>
          <p:spPr>
            <a:xfrm flipH="1">
              <a:off x="1062917" y="4484"/>
              <a:ext cx="14321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2" name="Oval 1266"/>
            <p:cNvSpPr/>
            <p:nvPr/>
          </p:nvSpPr>
          <p:spPr>
            <a:xfrm flipH="1">
              <a:off x="918392" y="4484"/>
              <a:ext cx="14321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3" name="Oval 1267"/>
            <p:cNvSpPr/>
            <p:nvPr/>
          </p:nvSpPr>
          <p:spPr>
            <a:xfrm flipH="1">
              <a:off x="2099558" y="13454"/>
              <a:ext cx="14321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4" name="Oval 1268"/>
            <p:cNvSpPr/>
            <p:nvPr/>
          </p:nvSpPr>
          <p:spPr>
            <a:xfrm flipH="1">
              <a:off x="1973427" y="-1"/>
              <a:ext cx="143213" cy="145761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5" name="Oval 1269"/>
            <p:cNvSpPr/>
            <p:nvPr/>
          </p:nvSpPr>
          <p:spPr>
            <a:xfrm flipH="1">
              <a:off x="1207444" y="8969"/>
              <a:ext cx="189197" cy="107639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6" name="Oval 1270"/>
            <p:cNvSpPr/>
            <p:nvPr/>
          </p:nvSpPr>
          <p:spPr>
            <a:xfrm flipH="1">
              <a:off x="1407152" y="4484"/>
              <a:ext cx="189197" cy="107639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7" name="Oval 1271"/>
            <p:cNvSpPr/>
            <p:nvPr/>
          </p:nvSpPr>
          <p:spPr>
            <a:xfrm flipH="1">
              <a:off x="1585837" y="4484"/>
              <a:ext cx="189197" cy="107639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68" name="Oval 1272"/>
            <p:cNvSpPr/>
            <p:nvPr/>
          </p:nvSpPr>
          <p:spPr>
            <a:xfrm flipH="1">
              <a:off x="1785545" y="-1"/>
              <a:ext cx="189197" cy="107639"/>
            </a:xfrm>
            <a:prstGeom prst="ellipse">
              <a:avLst/>
            </a:prstGeom>
            <a:solidFill>
              <a:srgbClr val="FE8B44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70" name="Line 1550"/>
          <p:cNvSpPr/>
          <p:nvPr/>
        </p:nvSpPr>
        <p:spPr>
          <a:xfrm>
            <a:off x="5918200" y="1485900"/>
            <a:ext cx="693739" cy="0"/>
          </a:xfrm>
          <a:prstGeom prst="line">
            <a:avLst/>
          </a:prstGeom>
          <a:ln w="57150">
            <a:solidFill>
              <a:srgbClr val="FF3300"/>
            </a:solidFill>
            <a:headEnd type="triangle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74" name="AutoShape 1553"/>
          <p:cNvGrpSpPr/>
          <p:nvPr/>
        </p:nvGrpSpPr>
        <p:grpSpPr>
          <a:xfrm>
            <a:off x="8153400" y="2438400"/>
            <a:ext cx="685951" cy="1568170"/>
            <a:chOff x="0" y="0"/>
            <a:chExt cx="685950" cy="1568169"/>
          </a:xfrm>
        </p:grpSpPr>
        <p:sp>
          <p:nvSpPr>
            <p:cNvPr id="1771" name="Shape"/>
            <p:cNvSpPr/>
            <p:nvPr/>
          </p:nvSpPr>
          <p:spPr>
            <a:xfrm>
              <a:off x="0" y="0"/>
              <a:ext cx="685951" cy="156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4" h="21600" extrusionOk="0">
                  <a:moveTo>
                    <a:pt x="0" y="17633"/>
                  </a:moveTo>
                  <a:lnTo>
                    <a:pt x="6483" y="12784"/>
                  </a:lnTo>
                  <a:lnTo>
                    <a:pt x="6483" y="14988"/>
                  </a:lnTo>
                  <a:lnTo>
                    <a:pt x="6483" y="14988"/>
                  </a:lnTo>
                  <a:cubicBezTo>
                    <a:pt x="12345" y="14166"/>
                    <a:pt x="16863" y="12282"/>
                    <a:pt x="18639" y="9919"/>
                  </a:cubicBezTo>
                  <a:cubicBezTo>
                    <a:pt x="21600" y="13858"/>
                    <a:pt x="16254" y="18026"/>
                    <a:pt x="6483" y="19396"/>
                  </a:cubicBezTo>
                  <a:lnTo>
                    <a:pt x="6483" y="21600"/>
                  </a:lnTo>
                  <a:close/>
                  <a:moveTo>
                    <a:pt x="19450" y="12123"/>
                  </a:moveTo>
                  <a:cubicBezTo>
                    <a:pt x="19450" y="7862"/>
                    <a:pt x="10742" y="4408"/>
                    <a:pt x="0" y="4408"/>
                  </a:cubicBezTo>
                  <a:lnTo>
                    <a:pt x="0" y="0"/>
                  </a:lnTo>
                  <a:cubicBezTo>
                    <a:pt x="10742" y="0"/>
                    <a:pt x="19450" y="3454"/>
                    <a:pt x="19450" y="7714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2" name="Shape"/>
            <p:cNvSpPr/>
            <p:nvPr/>
          </p:nvSpPr>
          <p:spPr>
            <a:xfrm>
              <a:off x="0" y="0"/>
              <a:ext cx="685800" cy="88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4009"/>
                    <a:pt x="11929" y="7855"/>
                    <a:pt x="0" y="7855"/>
                  </a:cubicBezTo>
                  <a:lnTo>
                    <a:pt x="0" y="0"/>
                  </a:lnTo>
                  <a:cubicBezTo>
                    <a:pt x="11929" y="0"/>
                    <a:pt x="21600" y="6154"/>
                    <a:pt x="21600" y="1374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3" name="Line"/>
            <p:cNvSpPr/>
            <p:nvPr/>
          </p:nvSpPr>
          <p:spPr>
            <a:xfrm>
              <a:off x="0" y="0"/>
              <a:ext cx="685800" cy="156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23"/>
                  </a:moveTo>
                  <a:cubicBezTo>
                    <a:pt x="21600" y="7862"/>
                    <a:pt x="11929" y="4408"/>
                    <a:pt x="0" y="4408"/>
                  </a:cubicBezTo>
                  <a:lnTo>
                    <a:pt x="0" y="0"/>
                  </a:lnTo>
                  <a:cubicBezTo>
                    <a:pt x="11929" y="0"/>
                    <a:pt x="21600" y="3454"/>
                    <a:pt x="21600" y="7714"/>
                  </a:cubicBezTo>
                  <a:lnTo>
                    <a:pt x="21600" y="12123"/>
                  </a:lnTo>
                  <a:cubicBezTo>
                    <a:pt x="21600" y="15392"/>
                    <a:pt x="15830" y="18306"/>
                    <a:pt x="7200" y="19396"/>
                  </a:cubicBezTo>
                  <a:lnTo>
                    <a:pt x="7200" y="21600"/>
                  </a:lnTo>
                  <a:lnTo>
                    <a:pt x="0" y="17633"/>
                  </a:lnTo>
                  <a:lnTo>
                    <a:pt x="7200" y="12784"/>
                  </a:lnTo>
                  <a:lnTo>
                    <a:pt x="7200" y="14988"/>
                  </a:lnTo>
                  <a:lnTo>
                    <a:pt x="7200" y="14988"/>
                  </a:lnTo>
                  <a:cubicBezTo>
                    <a:pt x="13710" y="14166"/>
                    <a:pt x="18727" y="12282"/>
                    <a:pt x="20700" y="9919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775" name="AutoShape 1554"/>
          <p:cNvSpPr/>
          <p:nvPr/>
        </p:nvSpPr>
        <p:spPr>
          <a:xfrm>
            <a:off x="3581400" y="17907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C00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6" name="AutoShape 1555"/>
          <p:cNvSpPr/>
          <p:nvPr/>
        </p:nvSpPr>
        <p:spPr>
          <a:xfrm flipH="1">
            <a:off x="3505200" y="42291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CC00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7" name="Rectangle 1556"/>
          <p:cNvSpPr txBox="1"/>
          <p:nvPr/>
        </p:nvSpPr>
        <p:spPr>
          <a:xfrm>
            <a:off x="304800" y="952500"/>
            <a:ext cx="26670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Bulging Ge island on Si:</a:t>
            </a:r>
          </a:p>
        </p:txBody>
      </p:sp>
      <p:sp>
        <p:nvSpPr>
          <p:cNvPr id="1778" name="Rectangle 1557"/>
          <p:cNvSpPr txBox="1"/>
          <p:nvPr/>
        </p:nvSpPr>
        <p:spPr>
          <a:xfrm>
            <a:off x="4419600" y="952500"/>
            <a:ext cx="38862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Stretches Si layer deposited above it:</a:t>
            </a:r>
          </a:p>
        </p:txBody>
      </p:sp>
      <p:sp>
        <p:nvSpPr>
          <p:cNvPr id="1779" name="Rectangle 1558"/>
          <p:cNvSpPr txBox="1"/>
          <p:nvPr/>
        </p:nvSpPr>
        <p:spPr>
          <a:xfrm>
            <a:off x="4495800" y="3200400"/>
            <a:ext cx="33528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Attracting next layer of Ge atoms:</a:t>
            </a:r>
          </a:p>
        </p:txBody>
      </p:sp>
      <p:sp>
        <p:nvSpPr>
          <p:cNvPr id="1780" name="Rectangle 1559"/>
          <p:cNvSpPr txBox="1"/>
          <p:nvPr/>
        </p:nvSpPr>
        <p:spPr>
          <a:xfrm>
            <a:off x="304800" y="3162300"/>
            <a:ext cx="26670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And so on and so on . . .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Producing a dilemma:</a:t>
            </a:r>
          </a:p>
        </p:txBody>
      </p:sp>
      <p:sp>
        <p:nvSpPr>
          <p:cNvPr id="14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Microfabrication: Efficient but crude (on the nanoscale)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Nanofabrication using AFM or STM: Precise, but lifetime of universe to pattern one wafer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These are now often described as "Top Down Fabrication" techniques</a:t>
            </a:r>
            <a:endParaRPr sz="1800">
              <a:solidFill>
                <a:srgbClr val="FF9933"/>
              </a:solidFill>
            </a:endParaRP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TOP DOWN in that we 10</a:t>
            </a:r>
            <a:r>
              <a:rPr b="1" baseline="30000"/>
              <a:t>9</a:t>
            </a:r>
            <a:r>
              <a:t> X larger humans are trying to directly control everything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That is, top down in a management sense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TOP DOWN in that we often start with LARGE things and try to whittle them smaller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E.G. microfabrication's deposition of whole layers </a:t>
            </a:r>
            <a:r>
              <a:rPr i="1"/>
              <a:t>→</a:t>
            </a:r>
            <a:r>
              <a:t> etch away unwanted portions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Alternative?  "Bottom Up Fabrication"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8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Device-relevant forms of self-assembly?</a:t>
            </a:r>
            <a:r>
              <a:rPr sz="2800"/>
              <a:t> </a:t>
            </a:r>
          </a:p>
        </p:txBody>
      </p:sp>
      <p:sp>
        <p:nvSpPr>
          <p:cNvPr id="178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838200"/>
            <a:ext cx="8534400" cy="381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Consider proposal for nanoscale Quantum Cellular Automata:</a:t>
            </a:r>
          </a:p>
        </p:txBody>
      </p:sp>
      <p:sp>
        <p:nvSpPr>
          <p:cNvPr id="1785" name="Text Box 4"/>
          <p:cNvSpPr txBox="1"/>
          <p:nvPr/>
        </p:nvSpPr>
        <p:spPr>
          <a:xfrm>
            <a:off x="228600" y="3200400"/>
            <a:ext cx="2743200" cy="191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Square array of Q-dots</a:t>
            </a:r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with affinity for electrons</a:t>
            </a:r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 small &amp; close (~30 nm) that charges repel</a:t>
            </a:r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End up only holding two charges</a:t>
            </a:r>
          </a:p>
        </p:txBody>
      </p:sp>
      <p:sp>
        <p:nvSpPr>
          <p:cNvPr id="1786" name="Text Box 5"/>
          <p:cNvSpPr txBox="1"/>
          <p:nvPr/>
        </p:nvSpPr>
        <p:spPr>
          <a:xfrm>
            <a:off x="3200400" y="3200400"/>
            <a:ext cx="2819400" cy="122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Two alternate charging</a:t>
            </a:r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patterns =&gt; Digital 1 and 0!</a:t>
            </a:r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Which can be manipulated</a:t>
            </a:r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by input signal on wire.</a:t>
            </a:r>
          </a:p>
        </p:txBody>
      </p:sp>
      <p:sp>
        <p:nvSpPr>
          <p:cNvPr id="1787" name="Text Box 6"/>
          <p:cNvSpPr txBox="1"/>
          <p:nvPr/>
        </p:nvSpPr>
        <p:spPr>
          <a:xfrm>
            <a:off x="6400800" y="3200400"/>
            <a:ext cx="2514600" cy="1364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And charge configuration</a:t>
            </a:r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will then propagate along</a:t>
            </a:r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 "wire" of such QCA</a:t>
            </a:r>
          </a:p>
          <a:p>
            <a: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elements!</a:t>
            </a:r>
          </a:p>
        </p:txBody>
      </p:sp>
      <p:sp>
        <p:nvSpPr>
          <p:cNvPr id="1788" name="Rectangle 11"/>
          <p:cNvSpPr txBox="1"/>
          <p:nvPr/>
        </p:nvSpPr>
        <p:spPr>
          <a:xfrm>
            <a:off x="1600200" y="6019800"/>
            <a:ext cx="60198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(Source: WeCanFigureThisOut.org 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https://wecanfigurethisout.org/VL/QCA_cells.htm</a:t>
            </a:r>
            <a:r>
              <a:t>)</a:t>
            </a:r>
          </a:p>
        </p:txBody>
      </p:sp>
      <p:sp>
        <p:nvSpPr>
          <p:cNvPr id="1789" name="Rectangle 12"/>
          <p:cNvSpPr txBox="1"/>
          <p:nvPr/>
        </p:nvSpPr>
        <p:spPr>
          <a:xfrm>
            <a:off x="2895600" y="5029200"/>
            <a:ext cx="5943600" cy="504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Supporting webpage with embedded animation:</a:t>
            </a:r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The Need for Self-Assembly - Supporting Materials - Animations_4_6</a:t>
            </a:r>
          </a:p>
        </p:txBody>
      </p:sp>
      <p:pic>
        <p:nvPicPr>
          <p:cNvPr id="1790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" y="1295400"/>
            <a:ext cx="2286000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1" name="Picture 13" descr="Picture 1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52800" y="1311275"/>
            <a:ext cx="2286000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2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51600" y="1311275"/>
            <a:ext cx="223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9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Self-assembled QCA’s could be used in digital logic gates: </a:t>
            </a:r>
          </a:p>
        </p:txBody>
      </p:sp>
      <p:sp>
        <p:nvSpPr>
          <p:cNvPr id="1796" name="Text Box 4"/>
          <p:cNvSpPr txBox="1"/>
          <p:nvPr/>
        </p:nvSpPr>
        <p:spPr>
          <a:xfrm>
            <a:off x="228600" y="2971800"/>
            <a:ext cx="27432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QCA Majority, AND, OR gate</a:t>
            </a:r>
          </a:p>
        </p:txBody>
      </p:sp>
      <p:sp>
        <p:nvSpPr>
          <p:cNvPr id="1797" name="Text Box 5"/>
          <p:cNvSpPr txBox="1"/>
          <p:nvPr/>
        </p:nvSpPr>
        <p:spPr>
          <a:xfrm>
            <a:off x="3886200" y="2971800"/>
            <a:ext cx="13716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QCA Inverter</a:t>
            </a:r>
          </a:p>
        </p:txBody>
      </p:sp>
      <p:sp>
        <p:nvSpPr>
          <p:cNvPr id="1798" name="Text Box 6"/>
          <p:cNvSpPr txBox="1"/>
          <p:nvPr/>
        </p:nvSpPr>
        <p:spPr>
          <a:xfrm>
            <a:off x="6553200" y="2971800"/>
            <a:ext cx="1981200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6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QCA Binary Adder!</a:t>
            </a:r>
          </a:p>
        </p:txBody>
      </p:sp>
      <p:sp>
        <p:nvSpPr>
          <p:cNvPr id="1799" name="Text Box 16"/>
          <p:cNvSpPr txBox="1"/>
          <p:nvPr/>
        </p:nvSpPr>
        <p:spPr>
          <a:xfrm>
            <a:off x="190500" y="3441700"/>
            <a:ext cx="8839200" cy="266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(Source: WeCanFigureThisOut.org 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https://wecanfigurethisout.org/VL/QCA_logic.htm</a:t>
            </a:r>
            <a:r>
              <a:t>)</a:t>
            </a:r>
          </a:p>
          <a:p>
            <a:pPr algn="l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I’ll explain how these digital devices work in my Nanoelectronics lecture</a:t>
            </a:r>
          </a:p>
          <a:p>
            <a:pPr algn="l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Today’s question is: Can we con mother nature into self-assembling QCA’s?</a:t>
            </a:r>
            <a:endParaRPr sz="1000"/>
          </a:p>
          <a:p>
            <a:pPr algn="l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</a:p>
          <a:p>
            <a: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Well, we’ve made a good start:</a:t>
            </a:r>
          </a:p>
        </p:txBody>
      </p:sp>
      <p:pic>
        <p:nvPicPr>
          <p:cNvPr id="1800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914400"/>
            <a:ext cx="2362200" cy="177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1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29000" y="941387"/>
            <a:ext cx="2286000" cy="171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2" name="Picture 12" descr="Pictur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9200" y="955675"/>
            <a:ext cx="223520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0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Self-assembled QCA dot like structures:</a:t>
            </a:r>
          </a:p>
        </p:txBody>
      </p:sp>
      <p:sp>
        <p:nvSpPr>
          <p:cNvPr id="1806" name="Text Box 9"/>
          <p:cNvSpPr txBox="1"/>
          <p:nvPr/>
        </p:nvSpPr>
        <p:spPr>
          <a:xfrm>
            <a:off x="228600" y="1295400"/>
            <a:ext cx="5562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AFM image of MBE grown GeSi “quantum fortresses”</a:t>
            </a:r>
          </a:p>
        </p:txBody>
      </p:sp>
      <p:pic>
        <p:nvPicPr>
          <p:cNvPr id="1807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rcRect t="9377" r="28128" b="4688"/>
          <a:stretch>
            <a:fillRect/>
          </a:stretch>
        </p:blipFill>
        <p:spPr>
          <a:xfrm>
            <a:off x="5867400" y="914399"/>
            <a:ext cx="2425701" cy="2176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8" name="Picture 15" descr="Picture 15"/>
          <p:cNvPicPr>
            <a:picLocks noChangeAspect="1"/>
          </p:cNvPicPr>
          <p:nvPr/>
        </p:nvPicPr>
        <p:blipFill>
          <a:blip r:embed="rId3">
            <a:extLst/>
          </a:blip>
          <a:srcRect l="3683" t="56258" r="72247" b="11650"/>
          <a:stretch>
            <a:fillRect/>
          </a:stretch>
        </p:blipFill>
        <p:spPr>
          <a:xfrm>
            <a:off x="6553199" y="4038600"/>
            <a:ext cx="2057401" cy="20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9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rcRect l="3683" t="56258" r="72247" b="11648"/>
          <a:stretch>
            <a:fillRect/>
          </a:stretch>
        </p:blipFill>
        <p:spPr>
          <a:xfrm>
            <a:off x="685799" y="4038600"/>
            <a:ext cx="2057401" cy="20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0" name="Picture 17" descr="Picture 17"/>
          <p:cNvPicPr>
            <a:picLocks noChangeAspect="1"/>
          </p:cNvPicPr>
          <p:nvPr/>
        </p:nvPicPr>
        <p:blipFill>
          <a:blip r:embed="rId5">
            <a:extLst/>
          </a:blip>
          <a:srcRect l="3685" t="56258" r="72229" b="11648"/>
          <a:stretch>
            <a:fillRect/>
          </a:stretch>
        </p:blipFill>
        <p:spPr>
          <a:xfrm>
            <a:off x="3657599" y="4038600"/>
            <a:ext cx="2057401" cy="2057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1" name="Text Box 18"/>
          <p:cNvSpPr txBox="1"/>
          <p:nvPr/>
        </p:nvSpPr>
        <p:spPr>
          <a:xfrm>
            <a:off x="381000" y="3581400"/>
            <a:ext cx="8229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Higher resolution top views of QF's grown under slightly different conditions:</a:t>
            </a:r>
          </a:p>
        </p:txBody>
      </p:sp>
      <p:sp>
        <p:nvSpPr>
          <p:cNvPr id="1812" name="Text Box 19"/>
          <p:cNvSpPr txBox="1"/>
          <p:nvPr/>
        </p:nvSpPr>
        <p:spPr>
          <a:xfrm>
            <a:off x="304800" y="2514600"/>
            <a:ext cx="51816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 b="0">
                <a:solidFill>
                  <a:srgbClr val="FFFFFF"/>
                </a:solidFill>
              </a:defRPr>
            </a:lvl1pPr>
          </a:lstStyle>
          <a:p>
            <a:r>
              <a:t>P. Kumar, T.E. Vandervelde, T. Kobayashi, J.L.Gray, T. Pernell, J. A. Floro, R. Hull, J.C. Bean, Applied Physics Letters 83, 5205-7 (2003)</a:t>
            </a:r>
          </a:p>
        </p:txBody>
      </p:sp>
      <p:sp>
        <p:nvSpPr>
          <p:cNvPr id="1813" name="Text Box 21"/>
          <p:cNvSpPr txBox="1"/>
          <p:nvPr/>
        </p:nvSpPr>
        <p:spPr>
          <a:xfrm>
            <a:off x="6553200" y="5715000"/>
            <a:ext cx="2209800" cy="33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1600" b="0">
                <a:solidFill>
                  <a:srgbClr val="FFFFFF"/>
                </a:solidFill>
              </a:defRPr>
            </a:lvl1pPr>
          </a:lstStyle>
          <a:p>
            <a:r>
              <a:t>Self-assembled QCA?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1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How on earth did you get nature to do this?</a:t>
            </a:r>
          </a:p>
        </p:txBody>
      </p:sp>
      <p:pic>
        <p:nvPicPr>
          <p:cNvPr id="181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838200"/>
            <a:ext cx="3124200" cy="2343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6600" y="2209800"/>
            <a:ext cx="2895600" cy="217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9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67400" y="3810000"/>
            <a:ext cx="28956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0" name="Rectangle 8"/>
          <p:cNvSpPr txBox="1"/>
          <p:nvPr/>
        </p:nvSpPr>
        <p:spPr>
          <a:xfrm>
            <a:off x="457200" y="5029200"/>
            <a:ext cx="5181600" cy="450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Supporting webpage with embedded animation:</a:t>
            </a:r>
          </a:p>
          <a:p>
            <a:pPr>
              <a:spcBef>
                <a:spcPts val="2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5"/>
              </a:rPr>
              <a:t>The Need for Self-Assembly - Supporting Materials - Animations_10_12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23" name="Rectangle 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Other unique forms of crystal self-assembly?</a:t>
            </a:r>
          </a:p>
        </p:txBody>
      </p:sp>
      <p:sp>
        <p:nvSpPr>
          <p:cNvPr id="1824" name="Rectangle 8"/>
          <p:cNvSpPr txBox="1"/>
          <p:nvPr/>
        </p:nvSpPr>
        <p:spPr>
          <a:xfrm>
            <a:off x="2819400" y="1066800"/>
            <a:ext cx="3886200" cy="715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Heat metal dot on Si until melts.  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Immerse in vapors of SiH</a:t>
            </a:r>
            <a:r>
              <a:rPr b="1" baseline="-25000"/>
              <a:t>4</a:t>
            </a:r>
            <a:r>
              <a:t>.</a:t>
            </a:r>
          </a:p>
        </p:txBody>
      </p:sp>
      <p:sp>
        <p:nvSpPr>
          <p:cNvPr id="1825" name="Rectangle 36"/>
          <p:cNvSpPr txBox="1"/>
          <p:nvPr/>
        </p:nvSpPr>
        <p:spPr>
          <a:xfrm>
            <a:off x="4495800" y="2362200"/>
            <a:ext cx="38862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Si dissolves into molten metal (forming eutectic)</a:t>
            </a:r>
          </a:p>
        </p:txBody>
      </p:sp>
      <p:sp>
        <p:nvSpPr>
          <p:cNvPr id="1826" name="Rectangle 37"/>
          <p:cNvSpPr txBox="1"/>
          <p:nvPr/>
        </p:nvSpPr>
        <p:spPr>
          <a:xfrm>
            <a:off x="2209800" y="3810000"/>
            <a:ext cx="1981200" cy="672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Then precipitates 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onto Si surface</a:t>
            </a:r>
          </a:p>
        </p:txBody>
      </p:sp>
      <p:sp>
        <p:nvSpPr>
          <p:cNvPr id="1827" name="Rectangle 50"/>
          <p:cNvSpPr txBox="1"/>
          <p:nvPr/>
        </p:nvSpPr>
        <p:spPr>
          <a:xfrm>
            <a:off x="1905000" y="5410200"/>
            <a:ext cx="4038600" cy="39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Now switch from SiH</a:t>
            </a:r>
            <a:r>
              <a:rPr b="1" baseline="-25000"/>
              <a:t>4</a:t>
            </a:r>
            <a:r>
              <a:t> to GeH</a:t>
            </a:r>
            <a:r>
              <a:rPr b="1" baseline="-25000"/>
              <a:t>4</a:t>
            </a:r>
            <a:r>
              <a:t> vapor:</a:t>
            </a:r>
          </a:p>
        </p:txBody>
      </p:sp>
      <p:grpSp>
        <p:nvGrpSpPr>
          <p:cNvPr id="1860" name="Group 78"/>
          <p:cNvGrpSpPr/>
          <p:nvPr/>
        </p:nvGrpSpPr>
        <p:grpSpPr>
          <a:xfrm>
            <a:off x="457200" y="693738"/>
            <a:ext cx="2133600" cy="1135062"/>
            <a:chOff x="0" y="0"/>
            <a:chExt cx="2133600" cy="1135061"/>
          </a:xfrm>
        </p:grpSpPr>
        <p:sp>
          <p:nvSpPr>
            <p:cNvPr id="1828" name="Oval 10"/>
            <p:cNvSpPr/>
            <p:nvPr/>
          </p:nvSpPr>
          <p:spPr>
            <a:xfrm>
              <a:off x="711200" y="461648"/>
              <a:ext cx="685800" cy="419297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29" name="Rectangle 9"/>
            <p:cNvSpPr/>
            <p:nvPr/>
          </p:nvSpPr>
          <p:spPr>
            <a:xfrm>
              <a:off x="0" y="677649"/>
              <a:ext cx="2133600" cy="457413"/>
            </a:xfrm>
            <a:prstGeom prst="rect">
              <a:avLst/>
            </a:prstGeom>
            <a:solidFill>
              <a:srgbClr val="FFCC00"/>
            </a:solidFill>
            <a:ln w="12700" cap="flat">
              <a:solidFill>
                <a:srgbClr val="CC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0" name="Oval 11"/>
            <p:cNvSpPr/>
            <p:nvPr/>
          </p:nvSpPr>
          <p:spPr>
            <a:xfrm>
              <a:off x="1549400" y="144000"/>
              <a:ext cx="76200" cy="76237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1" name="Oval 12"/>
            <p:cNvSpPr/>
            <p:nvPr/>
          </p:nvSpPr>
          <p:spPr>
            <a:xfrm>
              <a:off x="1244600" y="296471"/>
              <a:ext cx="76200" cy="76237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2" name="Oval 13"/>
            <p:cNvSpPr/>
            <p:nvPr/>
          </p:nvSpPr>
          <p:spPr>
            <a:xfrm>
              <a:off x="1701800" y="372707"/>
              <a:ext cx="76200" cy="76237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3" name="Oval 14"/>
            <p:cNvSpPr/>
            <p:nvPr/>
          </p:nvSpPr>
          <p:spPr>
            <a:xfrm>
              <a:off x="939800" y="67765"/>
              <a:ext cx="76200" cy="76237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34" name="Oval 15"/>
            <p:cNvSpPr/>
            <p:nvPr/>
          </p:nvSpPr>
          <p:spPr>
            <a:xfrm>
              <a:off x="558800" y="296471"/>
              <a:ext cx="76200" cy="76237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839" name="Group 52"/>
            <p:cNvGrpSpPr/>
            <p:nvPr/>
          </p:nvGrpSpPr>
          <p:grpSpPr>
            <a:xfrm>
              <a:off x="491063" y="237176"/>
              <a:ext cx="211669" cy="199063"/>
              <a:chOff x="0" y="0"/>
              <a:chExt cx="211668" cy="199062"/>
            </a:xfrm>
          </p:grpSpPr>
          <p:sp>
            <p:nvSpPr>
              <p:cNvPr id="1835" name="Oval 15"/>
              <p:cNvSpPr/>
              <p:nvPr/>
            </p:nvSpPr>
            <p:spPr>
              <a:xfrm>
                <a:off x="135468" y="-1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6" name="Oval 15"/>
              <p:cNvSpPr/>
              <p:nvPr/>
            </p:nvSpPr>
            <p:spPr>
              <a:xfrm>
                <a:off x="135468" y="118591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7" name="Oval 15"/>
              <p:cNvSpPr/>
              <p:nvPr/>
            </p:nvSpPr>
            <p:spPr>
              <a:xfrm>
                <a:off x="-1" y="4234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8" name="Oval 15"/>
              <p:cNvSpPr/>
              <p:nvPr/>
            </p:nvSpPr>
            <p:spPr>
              <a:xfrm>
                <a:off x="-1" y="122826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44" name="Group 53"/>
            <p:cNvGrpSpPr/>
            <p:nvPr/>
          </p:nvGrpSpPr>
          <p:grpSpPr>
            <a:xfrm>
              <a:off x="867830" y="0"/>
              <a:ext cx="211669" cy="199063"/>
              <a:chOff x="0" y="0"/>
              <a:chExt cx="211668" cy="199062"/>
            </a:xfrm>
          </p:grpSpPr>
          <p:sp>
            <p:nvSpPr>
              <p:cNvPr id="1840" name="Oval 15"/>
              <p:cNvSpPr/>
              <p:nvPr/>
            </p:nvSpPr>
            <p:spPr>
              <a:xfrm>
                <a:off x="135468" y="-1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1" name="Oval 15"/>
              <p:cNvSpPr/>
              <p:nvPr/>
            </p:nvSpPr>
            <p:spPr>
              <a:xfrm>
                <a:off x="135468" y="118591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2" name="Oval 15"/>
              <p:cNvSpPr/>
              <p:nvPr/>
            </p:nvSpPr>
            <p:spPr>
              <a:xfrm>
                <a:off x="-1" y="4234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3" name="Oval 15"/>
              <p:cNvSpPr/>
              <p:nvPr/>
            </p:nvSpPr>
            <p:spPr>
              <a:xfrm>
                <a:off x="-1" y="122826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49" name="Group 58"/>
            <p:cNvGrpSpPr/>
            <p:nvPr/>
          </p:nvGrpSpPr>
          <p:grpSpPr>
            <a:xfrm>
              <a:off x="1176864" y="237176"/>
              <a:ext cx="211669" cy="199063"/>
              <a:chOff x="0" y="0"/>
              <a:chExt cx="211668" cy="199062"/>
            </a:xfrm>
          </p:grpSpPr>
          <p:sp>
            <p:nvSpPr>
              <p:cNvPr id="1845" name="Oval 15"/>
              <p:cNvSpPr/>
              <p:nvPr/>
            </p:nvSpPr>
            <p:spPr>
              <a:xfrm>
                <a:off x="135468" y="-1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6" name="Oval 15"/>
              <p:cNvSpPr/>
              <p:nvPr/>
            </p:nvSpPr>
            <p:spPr>
              <a:xfrm>
                <a:off x="135468" y="118591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7" name="Oval 15"/>
              <p:cNvSpPr/>
              <p:nvPr/>
            </p:nvSpPr>
            <p:spPr>
              <a:xfrm>
                <a:off x="-1" y="4234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8" name="Oval 15"/>
              <p:cNvSpPr/>
              <p:nvPr/>
            </p:nvSpPr>
            <p:spPr>
              <a:xfrm>
                <a:off x="-1" y="122826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54" name="Group 63"/>
            <p:cNvGrpSpPr/>
            <p:nvPr/>
          </p:nvGrpSpPr>
          <p:grpSpPr>
            <a:xfrm>
              <a:off x="1477431" y="84705"/>
              <a:ext cx="211669" cy="199063"/>
              <a:chOff x="0" y="0"/>
              <a:chExt cx="211668" cy="199062"/>
            </a:xfrm>
          </p:grpSpPr>
          <p:sp>
            <p:nvSpPr>
              <p:cNvPr id="1850" name="Oval 15"/>
              <p:cNvSpPr/>
              <p:nvPr/>
            </p:nvSpPr>
            <p:spPr>
              <a:xfrm>
                <a:off x="135468" y="-1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1" name="Oval 15"/>
              <p:cNvSpPr/>
              <p:nvPr/>
            </p:nvSpPr>
            <p:spPr>
              <a:xfrm>
                <a:off x="135468" y="118591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2" name="Oval 15"/>
              <p:cNvSpPr/>
              <p:nvPr/>
            </p:nvSpPr>
            <p:spPr>
              <a:xfrm>
                <a:off x="-1" y="4234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3" name="Oval 15"/>
              <p:cNvSpPr/>
              <p:nvPr/>
            </p:nvSpPr>
            <p:spPr>
              <a:xfrm>
                <a:off x="-1" y="122826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59" name="Group 68"/>
            <p:cNvGrpSpPr/>
            <p:nvPr/>
          </p:nvGrpSpPr>
          <p:grpSpPr>
            <a:xfrm>
              <a:off x="1629824" y="309176"/>
              <a:ext cx="211669" cy="199063"/>
              <a:chOff x="0" y="0"/>
              <a:chExt cx="211668" cy="199062"/>
            </a:xfrm>
          </p:grpSpPr>
          <p:sp>
            <p:nvSpPr>
              <p:cNvPr id="1855" name="Oval 15"/>
              <p:cNvSpPr/>
              <p:nvPr/>
            </p:nvSpPr>
            <p:spPr>
              <a:xfrm>
                <a:off x="135468" y="-1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6" name="Oval 15"/>
              <p:cNvSpPr/>
              <p:nvPr/>
            </p:nvSpPr>
            <p:spPr>
              <a:xfrm>
                <a:off x="135468" y="118591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7" name="Oval 15"/>
              <p:cNvSpPr/>
              <p:nvPr/>
            </p:nvSpPr>
            <p:spPr>
              <a:xfrm>
                <a:off x="-1" y="4234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8" name="Oval 15"/>
              <p:cNvSpPr/>
              <p:nvPr/>
            </p:nvSpPr>
            <p:spPr>
              <a:xfrm>
                <a:off x="-1" y="122826"/>
                <a:ext cx="76201" cy="76237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895" name="Group 174"/>
          <p:cNvGrpSpPr/>
          <p:nvPr/>
        </p:nvGrpSpPr>
        <p:grpSpPr>
          <a:xfrm>
            <a:off x="2057400" y="1993900"/>
            <a:ext cx="2133600" cy="1130300"/>
            <a:chOff x="0" y="0"/>
            <a:chExt cx="2133600" cy="1130299"/>
          </a:xfrm>
        </p:grpSpPr>
        <p:sp>
          <p:nvSpPr>
            <p:cNvPr id="1861" name="Oval 16"/>
            <p:cNvSpPr/>
            <p:nvPr/>
          </p:nvSpPr>
          <p:spPr>
            <a:xfrm>
              <a:off x="711200" y="457200"/>
              <a:ext cx="685800" cy="419101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2" name="Rectangle 17"/>
            <p:cNvSpPr/>
            <p:nvPr/>
          </p:nvSpPr>
          <p:spPr>
            <a:xfrm>
              <a:off x="0" y="673100"/>
              <a:ext cx="2133600" cy="457200"/>
            </a:xfrm>
            <a:prstGeom prst="rect">
              <a:avLst/>
            </a:prstGeom>
            <a:solidFill>
              <a:srgbClr val="FFCC00"/>
            </a:solidFill>
            <a:ln w="12700" cap="flat">
              <a:solidFill>
                <a:srgbClr val="CC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3" name="Oval 18"/>
            <p:cNvSpPr/>
            <p:nvPr/>
          </p:nvSpPr>
          <p:spPr>
            <a:xfrm>
              <a:off x="1549400" y="139700"/>
              <a:ext cx="76200" cy="7620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4" name="Oval 20"/>
            <p:cNvSpPr/>
            <p:nvPr/>
          </p:nvSpPr>
          <p:spPr>
            <a:xfrm>
              <a:off x="1701800" y="368300"/>
              <a:ext cx="76200" cy="7620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5" name="Oval 21"/>
            <p:cNvSpPr/>
            <p:nvPr/>
          </p:nvSpPr>
          <p:spPr>
            <a:xfrm>
              <a:off x="939800" y="63500"/>
              <a:ext cx="76200" cy="7620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6" name="Oval 24"/>
            <p:cNvSpPr/>
            <p:nvPr/>
          </p:nvSpPr>
          <p:spPr>
            <a:xfrm>
              <a:off x="914400" y="520700"/>
              <a:ext cx="76200" cy="7620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67" name="Oval 25"/>
            <p:cNvSpPr/>
            <p:nvPr/>
          </p:nvSpPr>
          <p:spPr>
            <a:xfrm>
              <a:off x="1143000" y="520700"/>
              <a:ext cx="76200" cy="76201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872" name="Group 73"/>
            <p:cNvGrpSpPr/>
            <p:nvPr/>
          </p:nvGrpSpPr>
          <p:grpSpPr>
            <a:xfrm>
              <a:off x="867830" y="0"/>
              <a:ext cx="211669" cy="198969"/>
              <a:chOff x="0" y="0"/>
              <a:chExt cx="211668" cy="198968"/>
            </a:xfrm>
          </p:grpSpPr>
          <p:sp>
            <p:nvSpPr>
              <p:cNvPr id="1868" name="Oval 15"/>
              <p:cNvSpPr/>
              <p:nvPr/>
            </p:nvSpPr>
            <p:spPr>
              <a:xfrm>
                <a:off x="135468" y="-1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69" name="Oval 15"/>
              <p:cNvSpPr/>
              <p:nvPr/>
            </p:nvSpPr>
            <p:spPr>
              <a:xfrm>
                <a:off x="135468" y="118535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0" name="Oval 15"/>
              <p:cNvSpPr/>
              <p:nvPr/>
            </p:nvSpPr>
            <p:spPr>
              <a:xfrm>
                <a:off x="-1" y="4232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1" name="Oval 15"/>
              <p:cNvSpPr/>
              <p:nvPr/>
            </p:nvSpPr>
            <p:spPr>
              <a:xfrm>
                <a:off x="-1" y="122768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77" name="Group 79"/>
            <p:cNvGrpSpPr/>
            <p:nvPr/>
          </p:nvGrpSpPr>
          <p:grpSpPr>
            <a:xfrm>
              <a:off x="1477431" y="71960"/>
              <a:ext cx="211669" cy="198970"/>
              <a:chOff x="0" y="0"/>
              <a:chExt cx="211668" cy="198968"/>
            </a:xfrm>
          </p:grpSpPr>
          <p:sp>
            <p:nvSpPr>
              <p:cNvPr id="1873" name="Oval 15"/>
              <p:cNvSpPr/>
              <p:nvPr/>
            </p:nvSpPr>
            <p:spPr>
              <a:xfrm>
                <a:off x="135468" y="-1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4" name="Oval 15"/>
              <p:cNvSpPr/>
              <p:nvPr/>
            </p:nvSpPr>
            <p:spPr>
              <a:xfrm>
                <a:off x="135468" y="118535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5" name="Oval 15"/>
              <p:cNvSpPr/>
              <p:nvPr/>
            </p:nvSpPr>
            <p:spPr>
              <a:xfrm>
                <a:off x="-1" y="4232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6" name="Oval 15"/>
              <p:cNvSpPr/>
              <p:nvPr/>
            </p:nvSpPr>
            <p:spPr>
              <a:xfrm>
                <a:off x="-1" y="122768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82" name="Group 84"/>
            <p:cNvGrpSpPr/>
            <p:nvPr/>
          </p:nvGrpSpPr>
          <p:grpSpPr>
            <a:xfrm>
              <a:off x="1629830" y="304799"/>
              <a:ext cx="211669" cy="198970"/>
              <a:chOff x="0" y="0"/>
              <a:chExt cx="211668" cy="198968"/>
            </a:xfrm>
          </p:grpSpPr>
          <p:sp>
            <p:nvSpPr>
              <p:cNvPr id="1878" name="Oval 15"/>
              <p:cNvSpPr/>
              <p:nvPr/>
            </p:nvSpPr>
            <p:spPr>
              <a:xfrm>
                <a:off x="135468" y="-1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9" name="Oval 15"/>
              <p:cNvSpPr/>
              <p:nvPr/>
            </p:nvSpPr>
            <p:spPr>
              <a:xfrm>
                <a:off x="135468" y="118535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0" name="Oval 15"/>
              <p:cNvSpPr/>
              <p:nvPr/>
            </p:nvSpPr>
            <p:spPr>
              <a:xfrm>
                <a:off x="-1" y="4232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1" name="Oval 15"/>
              <p:cNvSpPr/>
              <p:nvPr/>
            </p:nvSpPr>
            <p:spPr>
              <a:xfrm>
                <a:off x="-1" y="122768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85" name="Group 100"/>
            <p:cNvGrpSpPr/>
            <p:nvPr/>
          </p:nvGrpSpPr>
          <p:grpSpPr>
            <a:xfrm>
              <a:off x="609600" y="160859"/>
              <a:ext cx="139702" cy="131242"/>
              <a:chOff x="0" y="0"/>
              <a:chExt cx="139701" cy="131240"/>
            </a:xfrm>
          </p:grpSpPr>
          <p:sp>
            <p:nvSpPr>
              <p:cNvPr id="1883" name="Oval 15"/>
              <p:cNvSpPr/>
              <p:nvPr/>
            </p:nvSpPr>
            <p:spPr>
              <a:xfrm>
                <a:off x="0" y="-1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4" name="Oval 15"/>
              <p:cNvSpPr/>
              <p:nvPr/>
            </p:nvSpPr>
            <p:spPr>
              <a:xfrm>
                <a:off x="63501" y="55040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88" name="Group 99"/>
            <p:cNvGrpSpPr/>
            <p:nvPr/>
          </p:nvGrpSpPr>
          <p:grpSpPr>
            <a:xfrm>
              <a:off x="334430" y="304793"/>
              <a:ext cx="122770" cy="139708"/>
              <a:chOff x="0" y="0"/>
              <a:chExt cx="122769" cy="139706"/>
            </a:xfrm>
          </p:grpSpPr>
          <p:sp>
            <p:nvSpPr>
              <p:cNvPr id="1886" name="Oval 15"/>
              <p:cNvSpPr/>
              <p:nvPr/>
            </p:nvSpPr>
            <p:spPr>
              <a:xfrm>
                <a:off x="46568" y="-1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7" name="Oval 15"/>
              <p:cNvSpPr/>
              <p:nvPr/>
            </p:nvSpPr>
            <p:spPr>
              <a:xfrm>
                <a:off x="-1" y="63506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91" name="Group 107"/>
            <p:cNvGrpSpPr/>
            <p:nvPr/>
          </p:nvGrpSpPr>
          <p:grpSpPr>
            <a:xfrm>
              <a:off x="1231899" y="8460"/>
              <a:ext cx="139702" cy="131241"/>
              <a:chOff x="0" y="0"/>
              <a:chExt cx="139701" cy="131240"/>
            </a:xfrm>
          </p:grpSpPr>
          <p:sp>
            <p:nvSpPr>
              <p:cNvPr id="1889" name="Oval 15"/>
              <p:cNvSpPr/>
              <p:nvPr/>
            </p:nvSpPr>
            <p:spPr>
              <a:xfrm>
                <a:off x="0" y="-1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90" name="Oval 15"/>
              <p:cNvSpPr/>
              <p:nvPr/>
            </p:nvSpPr>
            <p:spPr>
              <a:xfrm>
                <a:off x="63501" y="55040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894" name="Group 110"/>
            <p:cNvGrpSpPr/>
            <p:nvPr/>
          </p:nvGrpSpPr>
          <p:grpSpPr>
            <a:xfrm>
              <a:off x="1172631" y="228593"/>
              <a:ext cx="122770" cy="139708"/>
              <a:chOff x="0" y="0"/>
              <a:chExt cx="122769" cy="139706"/>
            </a:xfrm>
          </p:grpSpPr>
          <p:sp>
            <p:nvSpPr>
              <p:cNvPr id="1892" name="Oval 15"/>
              <p:cNvSpPr/>
              <p:nvPr/>
            </p:nvSpPr>
            <p:spPr>
              <a:xfrm>
                <a:off x="46568" y="-1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93" name="Oval 15"/>
              <p:cNvSpPr/>
              <p:nvPr/>
            </p:nvSpPr>
            <p:spPr>
              <a:xfrm>
                <a:off x="-1" y="63506"/>
                <a:ext cx="76201" cy="76201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931" name="Group 175"/>
          <p:cNvGrpSpPr/>
          <p:nvPr/>
        </p:nvGrpSpPr>
        <p:grpSpPr>
          <a:xfrm>
            <a:off x="4343400" y="3306762"/>
            <a:ext cx="2133600" cy="1265238"/>
            <a:chOff x="0" y="0"/>
            <a:chExt cx="2133600" cy="1265236"/>
          </a:xfrm>
        </p:grpSpPr>
        <p:sp>
          <p:nvSpPr>
            <p:cNvPr id="1896" name="Oval 26"/>
            <p:cNvSpPr/>
            <p:nvPr/>
          </p:nvSpPr>
          <p:spPr>
            <a:xfrm>
              <a:off x="698500" y="440083"/>
              <a:ext cx="685800" cy="418925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7" name="Rectangle 27"/>
            <p:cNvSpPr/>
            <p:nvPr/>
          </p:nvSpPr>
          <p:spPr>
            <a:xfrm>
              <a:off x="0" y="808229"/>
              <a:ext cx="2133600" cy="457008"/>
            </a:xfrm>
            <a:prstGeom prst="rect">
              <a:avLst/>
            </a:prstGeom>
            <a:solidFill>
              <a:srgbClr val="FFCC00"/>
            </a:solidFill>
            <a:ln w="12700" cap="flat">
              <a:solidFill>
                <a:srgbClr val="CC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8" name="Oval 33"/>
            <p:cNvSpPr/>
            <p:nvPr/>
          </p:nvSpPr>
          <p:spPr>
            <a:xfrm>
              <a:off x="889002" y="596650"/>
              <a:ext cx="76201" cy="76169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99" name="Oval 34"/>
            <p:cNvSpPr/>
            <p:nvPr/>
          </p:nvSpPr>
          <p:spPr>
            <a:xfrm>
              <a:off x="1143000" y="596650"/>
              <a:ext cx="76200" cy="76169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0" name="Rectangle 38"/>
            <p:cNvSpPr/>
            <p:nvPr/>
          </p:nvSpPr>
          <p:spPr>
            <a:xfrm>
              <a:off x="685800" y="655893"/>
              <a:ext cx="711200" cy="457008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1" name="Oval 18"/>
            <p:cNvSpPr/>
            <p:nvPr/>
          </p:nvSpPr>
          <p:spPr>
            <a:xfrm>
              <a:off x="1536700" y="139642"/>
              <a:ext cx="76201" cy="76169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2" name="Oval 20"/>
            <p:cNvSpPr/>
            <p:nvPr/>
          </p:nvSpPr>
          <p:spPr>
            <a:xfrm>
              <a:off x="1689100" y="368146"/>
              <a:ext cx="76201" cy="76169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03" name="Oval 21"/>
            <p:cNvSpPr/>
            <p:nvPr/>
          </p:nvSpPr>
          <p:spPr>
            <a:xfrm>
              <a:off x="927100" y="63474"/>
              <a:ext cx="76201" cy="76169"/>
            </a:xfrm>
            <a:prstGeom prst="ellipse">
              <a:avLst/>
            </a:prstGeom>
            <a:solidFill>
              <a:srgbClr val="FFCC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908" name="Group 117"/>
            <p:cNvGrpSpPr/>
            <p:nvPr/>
          </p:nvGrpSpPr>
          <p:grpSpPr>
            <a:xfrm>
              <a:off x="855132" y="-1"/>
              <a:ext cx="211669" cy="198887"/>
              <a:chOff x="0" y="0"/>
              <a:chExt cx="211668" cy="198885"/>
            </a:xfrm>
          </p:grpSpPr>
          <p:sp>
            <p:nvSpPr>
              <p:cNvPr id="1904" name="Oval 15"/>
              <p:cNvSpPr/>
              <p:nvPr/>
            </p:nvSpPr>
            <p:spPr>
              <a:xfrm>
                <a:off x="135468" y="0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05" name="Oval 15"/>
              <p:cNvSpPr/>
              <p:nvPr/>
            </p:nvSpPr>
            <p:spPr>
              <a:xfrm>
                <a:off x="135468" y="118486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06" name="Oval 15"/>
              <p:cNvSpPr/>
              <p:nvPr/>
            </p:nvSpPr>
            <p:spPr>
              <a:xfrm>
                <a:off x="-1" y="4231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07" name="Oval 15"/>
              <p:cNvSpPr/>
              <p:nvPr/>
            </p:nvSpPr>
            <p:spPr>
              <a:xfrm>
                <a:off x="-1" y="122717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13" name="Group 122"/>
            <p:cNvGrpSpPr/>
            <p:nvPr/>
          </p:nvGrpSpPr>
          <p:grpSpPr>
            <a:xfrm>
              <a:off x="1464732" y="71930"/>
              <a:ext cx="211669" cy="198887"/>
              <a:chOff x="0" y="0"/>
              <a:chExt cx="211668" cy="198885"/>
            </a:xfrm>
          </p:grpSpPr>
          <p:sp>
            <p:nvSpPr>
              <p:cNvPr id="1909" name="Oval 15"/>
              <p:cNvSpPr/>
              <p:nvPr/>
            </p:nvSpPr>
            <p:spPr>
              <a:xfrm>
                <a:off x="135468" y="0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0" name="Oval 15"/>
              <p:cNvSpPr/>
              <p:nvPr/>
            </p:nvSpPr>
            <p:spPr>
              <a:xfrm>
                <a:off x="135468" y="118486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1" name="Oval 15"/>
              <p:cNvSpPr/>
              <p:nvPr/>
            </p:nvSpPr>
            <p:spPr>
              <a:xfrm>
                <a:off x="-1" y="4231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2" name="Oval 15"/>
              <p:cNvSpPr/>
              <p:nvPr/>
            </p:nvSpPr>
            <p:spPr>
              <a:xfrm>
                <a:off x="-1" y="122717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18" name="Group 127"/>
            <p:cNvGrpSpPr/>
            <p:nvPr/>
          </p:nvGrpSpPr>
          <p:grpSpPr>
            <a:xfrm>
              <a:off x="1617132" y="304671"/>
              <a:ext cx="211669" cy="198887"/>
              <a:chOff x="0" y="0"/>
              <a:chExt cx="211668" cy="198885"/>
            </a:xfrm>
          </p:grpSpPr>
          <p:sp>
            <p:nvSpPr>
              <p:cNvPr id="1914" name="Oval 15"/>
              <p:cNvSpPr/>
              <p:nvPr/>
            </p:nvSpPr>
            <p:spPr>
              <a:xfrm>
                <a:off x="135468" y="0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5" name="Oval 15"/>
              <p:cNvSpPr/>
              <p:nvPr/>
            </p:nvSpPr>
            <p:spPr>
              <a:xfrm>
                <a:off x="135468" y="118486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6" name="Oval 15"/>
              <p:cNvSpPr/>
              <p:nvPr/>
            </p:nvSpPr>
            <p:spPr>
              <a:xfrm>
                <a:off x="-1" y="4231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7" name="Oval 15"/>
              <p:cNvSpPr/>
              <p:nvPr/>
            </p:nvSpPr>
            <p:spPr>
              <a:xfrm>
                <a:off x="-1" y="122717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21" name="Group 132"/>
            <p:cNvGrpSpPr/>
            <p:nvPr/>
          </p:nvGrpSpPr>
          <p:grpSpPr>
            <a:xfrm>
              <a:off x="596900" y="160792"/>
              <a:ext cx="139702" cy="131187"/>
              <a:chOff x="0" y="0"/>
              <a:chExt cx="139701" cy="131185"/>
            </a:xfrm>
          </p:grpSpPr>
          <p:sp>
            <p:nvSpPr>
              <p:cNvPr id="1919" name="Oval 15"/>
              <p:cNvSpPr/>
              <p:nvPr/>
            </p:nvSpPr>
            <p:spPr>
              <a:xfrm>
                <a:off x="0" y="0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20" name="Oval 15"/>
              <p:cNvSpPr/>
              <p:nvPr/>
            </p:nvSpPr>
            <p:spPr>
              <a:xfrm>
                <a:off x="63501" y="55017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24" name="Group 135"/>
            <p:cNvGrpSpPr/>
            <p:nvPr/>
          </p:nvGrpSpPr>
          <p:grpSpPr>
            <a:xfrm>
              <a:off x="321731" y="304665"/>
              <a:ext cx="122770" cy="139650"/>
              <a:chOff x="0" y="0"/>
              <a:chExt cx="122769" cy="139648"/>
            </a:xfrm>
          </p:grpSpPr>
          <p:sp>
            <p:nvSpPr>
              <p:cNvPr id="1922" name="Oval 15"/>
              <p:cNvSpPr/>
              <p:nvPr/>
            </p:nvSpPr>
            <p:spPr>
              <a:xfrm>
                <a:off x="46568" y="0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23" name="Oval 15"/>
              <p:cNvSpPr/>
              <p:nvPr/>
            </p:nvSpPr>
            <p:spPr>
              <a:xfrm>
                <a:off x="-1" y="63480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27" name="Group 138"/>
            <p:cNvGrpSpPr/>
            <p:nvPr/>
          </p:nvGrpSpPr>
          <p:grpSpPr>
            <a:xfrm>
              <a:off x="1219200" y="8456"/>
              <a:ext cx="139702" cy="131187"/>
              <a:chOff x="0" y="0"/>
              <a:chExt cx="139701" cy="131185"/>
            </a:xfrm>
          </p:grpSpPr>
          <p:sp>
            <p:nvSpPr>
              <p:cNvPr id="1925" name="Oval 15"/>
              <p:cNvSpPr/>
              <p:nvPr/>
            </p:nvSpPr>
            <p:spPr>
              <a:xfrm>
                <a:off x="0" y="0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26" name="Oval 15"/>
              <p:cNvSpPr/>
              <p:nvPr/>
            </p:nvSpPr>
            <p:spPr>
              <a:xfrm>
                <a:off x="63501" y="55017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30" name="Group 141"/>
            <p:cNvGrpSpPr/>
            <p:nvPr/>
          </p:nvGrpSpPr>
          <p:grpSpPr>
            <a:xfrm>
              <a:off x="1159932" y="228497"/>
              <a:ext cx="122770" cy="139650"/>
              <a:chOff x="0" y="0"/>
              <a:chExt cx="122769" cy="139648"/>
            </a:xfrm>
          </p:grpSpPr>
          <p:sp>
            <p:nvSpPr>
              <p:cNvPr id="1928" name="Oval 15"/>
              <p:cNvSpPr/>
              <p:nvPr/>
            </p:nvSpPr>
            <p:spPr>
              <a:xfrm>
                <a:off x="46568" y="0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29" name="Oval 15"/>
              <p:cNvSpPr/>
              <p:nvPr/>
            </p:nvSpPr>
            <p:spPr>
              <a:xfrm>
                <a:off x="-1" y="63480"/>
                <a:ext cx="76201" cy="76169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968" name="Group 176"/>
          <p:cNvGrpSpPr/>
          <p:nvPr/>
        </p:nvGrpSpPr>
        <p:grpSpPr>
          <a:xfrm>
            <a:off x="6172200" y="4754562"/>
            <a:ext cx="2133600" cy="1417638"/>
            <a:chOff x="0" y="0"/>
            <a:chExt cx="2133600" cy="1417636"/>
          </a:xfrm>
        </p:grpSpPr>
        <p:sp>
          <p:nvSpPr>
            <p:cNvPr id="1932" name="Oval 39"/>
            <p:cNvSpPr/>
            <p:nvPr/>
          </p:nvSpPr>
          <p:spPr>
            <a:xfrm>
              <a:off x="711200" y="440103"/>
              <a:ext cx="685800" cy="418943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3" name="Rectangle 40"/>
            <p:cNvSpPr/>
            <p:nvPr/>
          </p:nvSpPr>
          <p:spPr>
            <a:xfrm>
              <a:off x="0" y="960608"/>
              <a:ext cx="2133600" cy="457029"/>
            </a:xfrm>
            <a:prstGeom prst="rect">
              <a:avLst/>
            </a:prstGeom>
            <a:solidFill>
              <a:srgbClr val="FFCC00"/>
            </a:solidFill>
            <a:ln w="12700" cap="flat">
              <a:solidFill>
                <a:srgbClr val="CC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4" name="Oval 46"/>
            <p:cNvSpPr/>
            <p:nvPr/>
          </p:nvSpPr>
          <p:spPr>
            <a:xfrm>
              <a:off x="914400" y="592445"/>
              <a:ext cx="76200" cy="76173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5" name="Oval 47"/>
            <p:cNvSpPr/>
            <p:nvPr/>
          </p:nvSpPr>
          <p:spPr>
            <a:xfrm>
              <a:off x="1143000" y="503580"/>
              <a:ext cx="76200" cy="76173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6" name="Rectangle 48"/>
            <p:cNvSpPr/>
            <p:nvPr/>
          </p:nvSpPr>
          <p:spPr>
            <a:xfrm>
              <a:off x="711200" y="808265"/>
              <a:ext cx="685800" cy="152343"/>
            </a:xfrm>
            <a:prstGeom prst="rect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7" name="Rectangle 52"/>
            <p:cNvSpPr/>
            <p:nvPr/>
          </p:nvSpPr>
          <p:spPr>
            <a:xfrm>
              <a:off x="711200" y="655922"/>
              <a:ext cx="685800" cy="152343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8" name="Oval 18"/>
            <p:cNvSpPr/>
            <p:nvPr/>
          </p:nvSpPr>
          <p:spPr>
            <a:xfrm>
              <a:off x="1536700" y="139648"/>
              <a:ext cx="76201" cy="76173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39" name="Oval 20"/>
            <p:cNvSpPr/>
            <p:nvPr/>
          </p:nvSpPr>
          <p:spPr>
            <a:xfrm>
              <a:off x="1689100" y="368162"/>
              <a:ext cx="76201" cy="76173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40" name="Oval 21"/>
            <p:cNvSpPr/>
            <p:nvPr/>
          </p:nvSpPr>
          <p:spPr>
            <a:xfrm>
              <a:off x="927100" y="63477"/>
              <a:ext cx="76201" cy="76173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945" name="Group 147"/>
            <p:cNvGrpSpPr/>
            <p:nvPr/>
          </p:nvGrpSpPr>
          <p:grpSpPr>
            <a:xfrm>
              <a:off x="855132" y="0"/>
              <a:ext cx="211669" cy="198895"/>
              <a:chOff x="0" y="0"/>
              <a:chExt cx="211668" cy="198894"/>
            </a:xfrm>
          </p:grpSpPr>
          <p:sp>
            <p:nvSpPr>
              <p:cNvPr id="1941" name="Oval 15"/>
              <p:cNvSpPr/>
              <p:nvPr/>
            </p:nvSpPr>
            <p:spPr>
              <a:xfrm>
                <a:off x="135468" y="-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2" name="Oval 15"/>
              <p:cNvSpPr/>
              <p:nvPr/>
            </p:nvSpPr>
            <p:spPr>
              <a:xfrm>
                <a:off x="135468" y="11849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3" name="Oval 15"/>
              <p:cNvSpPr/>
              <p:nvPr/>
            </p:nvSpPr>
            <p:spPr>
              <a:xfrm>
                <a:off x="-1" y="423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4" name="Oval 15"/>
              <p:cNvSpPr/>
              <p:nvPr/>
            </p:nvSpPr>
            <p:spPr>
              <a:xfrm>
                <a:off x="-1" y="122722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50" name="Group 152"/>
            <p:cNvGrpSpPr/>
            <p:nvPr/>
          </p:nvGrpSpPr>
          <p:grpSpPr>
            <a:xfrm>
              <a:off x="1464732" y="71934"/>
              <a:ext cx="211669" cy="198895"/>
              <a:chOff x="0" y="0"/>
              <a:chExt cx="211668" cy="198894"/>
            </a:xfrm>
          </p:grpSpPr>
          <p:sp>
            <p:nvSpPr>
              <p:cNvPr id="1946" name="Oval 15"/>
              <p:cNvSpPr/>
              <p:nvPr/>
            </p:nvSpPr>
            <p:spPr>
              <a:xfrm>
                <a:off x="135468" y="-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7" name="Oval 15"/>
              <p:cNvSpPr/>
              <p:nvPr/>
            </p:nvSpPr>
            <p:spPr>
              <a:xfrm>
                <a:off x="135468" y="11849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8" name="Oval 15"/>
              <p:cNvSpPr/>
              <p:nvPr/>
            </p:nvSpPr>
            <p:spPr>
              <a:xfrm>
                <a:off x="-1" y="423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9" name="Oval 15"/>
              <p:cNvSpPr/>
              <p:nvPr/>
            </p:nvSpPr>
            <p:spPr>
              <a:xfrm>
                <a:off x="-1" y="122722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55" name="Group 157"/>
            <p:cNvGrpSpPr/>
            <p:nvPr/>
          </p:nvGrpSpPr>
          <p:grpSpPr>
            <a:xfrm>
              <a:off x="1617132" y="304685"/>
              <a:ext cx="211669" cy="198896"/>
              <a:chOff x="0" y="0"/>
              <a:chExt cx="211668" cy="198894"/>
            </a:xfrm>
          </p:grpSpPr>
          <p:sp>
            <p:nvSpPr>
              <p:cNvPr id="1951" name="Oval 15"/>
              <p:cNvSpPr/>
              <p:nvPr/>
            </p:nvSpPr>
            <p:spPr>
              <a:xfrm>
                <a:off x="135468" y="-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52" name="Oval 15"/>
              <p:cNvSpPr/>
              <p:nvPr/>
            </p:nvSpPr>
            <p:spPr>
              <a:xfrm>
                <a:off x="135468" y="11849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53" name="Oval 15"/>
              <p:cNvSpPr/>
              <p:nvPr/>
            </p:nvSpPr>
            <p:spPr>
              <a:xfrm>
                <a:off x="-1" y="423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54" name="Oval 15"/>
              <p:cNvSpPr/>
              <p:nvPr/>
            </p:nvSpPr>
            <p:spPr>
              <a:xfrm>
                <a:off x="-1" y="122722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58" name="Group 162"/>
            <p:cNvGrpSpPr/>
            <p:nvPr/>
          </p:nvGrpSpPr>
          <p:grpSpPr>
            <a:xfrm>
              <a:off x="596900" y="160799"/>
              <a:ext cx="139702" cy="131194"/>
              <a:chOff x="0" y="0"/>
              <a:chExt cx="139701" cy="131192"/>
            </a:xfrm>
          </p:grpSpPr>
          <p:sp>
            <p:nvSpPr>
              <p:cNvPr id="1956" name="Oval 15"/>
              <p:cNvSpPr/>
              <p:nvPr/>
            </p:nvSpPr>
            <p:spPr>
              <a:xfrm>
                <a:off x="0" y="-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57" name="Oval 15"/>
              <p:cNvSpPr/>
              <p:nvPr/>
            </p:nvSpPr>
            <p:spPr>
              <a:xfrm>
                <a:off x="63501" y="55020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61" name="Group 165"/>
            <p:cNvGrpSpPr/>
            <p:nvPr/>
          </p:nvGrpSpPr>
          <p:grpSpPr>
            <a:xfrm>
              <a:off x="321731" y="304679"/>
              <a:ext cx="122770" cy="139656"/>
              <a:chOff x="0" y="0"/>
              <a:chExt cx="122769" cy="139655"/>
            </a:xfrm>
          </p:grpSpPr>
          <p:sp>
            <p:nvSpPr>
              <p:cNvPr id="1959" name="Oval 15"/>
              <p:cNvSpPr/>
              <p:nvPr/>
            </p:nvSpPr>
            <p:spPr>
              <a:xfrm>
                <a:off x="46568" y="-1"/>
                <a:ext cx="76201" cy="76174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0" name="Oval 15"/>
              <p:cNvSpPr/>
              <p:nvPr/>
            </p:nvSpPr>
            <p:spPr>
              <a:xfrm>
                <a:off x="-1" y="63483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64" name="Group 168"/>
            <p:cNvGrpSpPr/>
            <p:nvPr/>
          </p:nvGrpSpPr>
          <p:grpSpPr>
            <a:xfrm>
              <a:off x="1219200" y="8456"/>
              <a:ext cx="139702" cy="131194"/>
              <a:chOff x="0" y="0"/>
              <a:chExt cx="139701" cy="131192"/>
            </a:xfrm>
          </p:grpSpPr>
          <p:sp>
            <p:nvSpPr>
              <p:cNvPr id="1962" name="Oval 15"/>
              <p:cNvSpPr/>
              <p:nvPr/>
            </p:nvSpPr>
            <p:spPr>
              <a:xfrm>
                <a:off x="0" y="-1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3" name="Oval 15"/>
              <p:cNvSpPr/>
              <p:nvPr/>
            </p:nvSpPr>
            <p:spPr>
              <a:xfrm>
                <a:off x="63501" y="55020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967" name="Group 171"/>
            <p:cNvGrpSpPr/>
            <p:nvPr/>
          </p:nvGrpSpPr>
          <p:grpSpPr>
            <a:xfrm>
              <a:off x="1159932" y="228508"/>
              <a:ext cx="122770" cy="139656"/>
              <a:chOff x="0" y="0"/>
              <a:chExt cx="122769" cy="139655"/>
            </a:xfrm>
          </p:grpSpPr>
          <p:sp>
            <p:nvSpPr>
              <p:cNvPr id="1965" name="Oval 15"/>
              <p:cNvSpPr/>
              <p:nvPr/>
            </p:nvSpPr>
            <p:spPr>
              <a:xfrm>
                <a:off x="46568" y="-1"/>
                <a:ext cx="76201" cy="76174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6" name="Oval 15"/>
              <p:cNvSpPr/>
              <p:nvPr/>
            </p:nvSpPr>
            <p:spPr>
              <a:xfrm>
                <a:off x="-1" y="63483"/>
                <a:ext cx="76201" cy="76173"/>
              </a:xfrm>
              <a:prstGeom prst="ellipse">
                <a:avLst/>
              </a:prstGeom>
              <a:solidFill>
                <a:srgbClr val="FF635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Rectangle 5"/>
          <p:cNvSpPr txBox="1"/>
          <p:nvPr/>
        </p:nvSpPr>
        <p:spPr>
          <a:xfrm>
            <a:off x="304800" y="64699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97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Are you pulling our leg?  No:</a:t>
            </a:r>
          </a:p>
        </p:txBody>
      </p:sp>
      <p:sp>
        <p:nvSpPr>
          <p:cNvPr id="1972" name="Rectangle 4"/>
          <p:cNvSpPr txBox="1"/>
          <p:nvPr/>
        </p:nvSpPr>
        <p:spPr>
          <a:xfrm>
            <a:off x="4800600" y="3276600"/>
            <a:ext cx="396240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U. Helsinki: www.micronova.fi/units/ntq/research/nanowires.php</a:t>
            </a:r>
          </a:p>
        </p:txBody>
      </p:sp>
      <p:sp>
        <p:nvSpPr>
          <p:cNvPr id="1973" name="Rectangle 5"/>
          <p:cNvSpPr txBox="1"/>
          <p:nvPr/>
        </p:nvSpPr>
        <p:spPr>
          <a:xfrm>
            <a:off x="304800" y="4114800"/>
            <a:ext cx="4038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Switch back and forth between gases:</a:t>
            </a:r>
          </a:p>
        </p:txBody>
      </p:sp>
      <p:pic>
        <p:nvPicPr>
          <p:cNvPr id="197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990600"/>
            <a:ext cx="3048000" cy="2103439"/>
          </a:xfrm>
          <a:prstGeom prst="rect">
            <a:avLst/>
          </a:prstGeom>
          <a:ln w="12700">
            <a:miter lim="400000"/>
          </a:ln>
        </p:spPr>
      </p:pic>
      <p:sp>
        <p:nvSpPr>
          <p:cNvPr id="1975" name="Rectangle 7"/>
          <p:cNvSpPr txBox="1"/>
          <p:nvPr/>
        </p:nvSpPr>
        <p:spPr>
          <a:xfrm>
            <a:off x="152400" y="3200400"/>
            <a:ext cx="4419600" cy="48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</a:defRPr>
            </a:pPr>
            <a:r>
              <a:t>Lorelle Mansfield -NIST:</a:t>
            </a:r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</a:defRPr>
            </a:pPr>
            <a:r>
              <a:t>http://www.nist.gov/public_affairs/techbeat/tb2006_0525.htm</a:t>
            </a:r>
          </a:p>
        </p:txBody>
      </p:sp>
      <p:sp>
        <p:nvSpPr>
          <p:cNvPr id="1976" name="Rectangle 8"/>
          <p:cNvSpPr txBox="1"/>
          <p:nvPr/>
        </p:nvSpPr>
        <p:spPr>
          <a:xfrm>
            <a:off x="4876800" y="4114800"/>
            <a:ext cx="4038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Switch gases after metal removed:</a:t>
            </a:r>
          </a:p>
        </p:txBody>
      </p:sp>
      <p:grpSp>
        <p:nvGrpSpPr>
          <p:cNvPr id="1984" name="Group 9"/>
          <p:cNvGrpSpPr/>
          <p:nvPr/>
        </p:nvGrpSpPr>
        <p:grpSpPr>
          <a:xfrm>
            <a:off x="2970143" y="4745260"/>
            <a:ext cx="562114" cy="1249141"/>
            <a:chOff x="0" y="0"/>
            <a:chExt cx="562113" cy="1249139"/>
          </a:xfrm>
        </p:grpSpPr>
        <p:sp>
          <p:nvSpPr>
            <p:cNvPr id="1977" name="Oval 10"/>
            <p:cNvSpPr/>
            <p:nvPr/>
          </p:nvSpPr>
          <p:spPr>
            <a:xfrm rot="16200000">
              <a:off x="81933" y="768959"/>
              <a:ext cx="416380" cy="543981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8" name="Oval 11"/>
            <p:cNvSpPr/>
            <p:nvPr/>
          </p:nvSpPr>
          <p:spPr>
            <a:xfrm rot="16200000">
              <a:off x="81933" y="630165"/>
              <a:ext cx="416380" cy="54398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9" name="Oval 12"/>
            <p:cNvSpPr/>
            <p:nvPr/>
          </p:nvSpPr>
          <p:spPr>
            <a:xfrm rot="16200000">
              <a:off x="81933" y="479806"/>
              <a:ext cx="416380" cy="543982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0" name="Oval 13"/>
            <p:cNvSpPr/>
            <p:nvPr/>
          </p:nvSpPr>
          <p:spPr>
            <a:xfrm rot="16200000">
              <a:off x="63800" y="352579"/>
              <a:ext cx="416381" cy="54398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1" name="Oval 14"/>
            <p:cNvSpPr/>
            <p:nvPr/>
          </p:nvSpPr>
          <p:spPr>
            <a:xfrm rot="16200000">
              <a:off x="81933" y="213786"/>
              <a:ext cx="416380" cy="543981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2" name="Oval 15"/>
            <p:cNvSpPr/>
            <p:nvPr/>
          </p:nvSpPr>
          <p:spPr>
            <a:xfrm rot="16200000">
              <a:off x="81933" y="74992"/>
              <a:ext cx="416380" cy="543982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3" name="Oval 16"/>
            <p:cNvSpPr/>
            <p:nvPr/>
          </p:nvSpPr>
          <p:spPr>
            <a:xfrm rot="16200000">
              <a:off x="81933" y="-63801"/>
              <a:ext cx="416380" cy="543982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990" name="Group 17"/>
          <p:cNvGrpSpPr/>
          <p:nvPr/>
        </p:nvGrpSpPr>
        <p:grpSpPr>
          <a:xfrm>
            <a:off x="6248400" y="4724400"/>
            <a:ext cx="1143001" cy="1143001"/>
            <a:chOff x="0" y="0"/>
            <a:chExt cx="1143000" cy="1143000"/>
          </a:xfrm>
        </p:grpSpPr>
        <p:sp>
          <p:nvSpPr>
            <p:cNvPr id="1985" name="AutoShape 18"/>
            <p:cNvSpPr/>
            <p:nvPr/>
          </p:nvSpPr>
          <p:spPr>
            <a:xfrm>
              <a:off x="288636" y="294237"/>
              <a:ext cx="554183" cy="543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6" name="Oval 19"/>
            <p:cNvSpPr/>
            <p:nvPr/>
          </p:nvSpPr>
          <p:spPr>
            <a:xfrm>
              <a:off x="427181" y="430039"/>
              <a:ext cx="277091" cy="271605"/>
            </a:xfrm>
            <a:prstGeom prst="ellipse">
              <a:avLst/>
            </a:pr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7" name="AutoShape 20"/>
            <p:cNvSpPr/>
            <p:nvPr/>
          </p:nvSpPr>
          <p:spPr>
            <a:xfrm>
              <a:off x="219363" y="237653"/>
              <a:ext cx="692728" cy="67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75" y="10800"/>
                  </a:moveTo>
                  <a:cubicBezTo>
                    <a:pt x="3375" y="14901"/>
                    <a:pt x="6699" y="18225"/>
                    <a:pt x="10800" y="18225"/>
                  </a:cubicBezTo>
                  <a:cubicBezTo>
                    <a:pt x="14901" y="18225"/>
                    <a:pt x="18225" y="14901"/>
                    <a:pt x="18225" y="10800"/>
                  </a:cubicBezTo>
                  <a:cubicBezTo>
                    <a:pt x="18225" y="6699"/>
                    <a:pt x="14901" y="3375"/>
                    <a:pt x="10800" y="3375"/>
                  </a:cubicBezTo>
                  <a:cubicBezTo>
                    <a:pt x="6699" y="3375"/>
                    <a:pt x="3375" y="6699"/>
                    <a:pt x="3375" y="10800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8" name="AutoShape 21"/>
            <p:cNvSpPr/>
            <p:nvPr/>
          </p:nvSpPr>
          <p:spPr>
            <a:xfrm>
              <a:off x="115454" y="135801"/>
              <a:ext cx="900547" cy="8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85" y="10800"/>
                  </a:moveTo>
                  <a:cubicBezTo>
                    <a:pt x="2285" y="15503"/>
                    <a:pt x="6097" y="19315"/>
                    <a:pt x="10800" y="19315"/>
                  </a:cubicBezTo>
                  <a:cubicBezTo>
                    <a:pt x="15503" y="19315"/>
                    <a:pt x="19315" y="15503"/>
                    <a:pt x="19315" y="10800"/>
                  </a:cubicBezTo>
                  <a:cubicBezTo>
                    <a:pt x="19315" y="6097"/>
                    <a:pt x="15503" y="2285"/>
                    <a:pt x="10800" y="2285"/>
                  </a:cubicBezTo>
                  <a:cubicBezTo>
                    <a:pt x="6097" y="2285"/>
                    <a:pt x="2285" y="6097"/>
                    <a:pt x="2285" y="108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9" name="AutoShape 22"/>
            <p:cNvSpPr/>
            <p:nvPr/>
          </p:nvSpPr>
          <p:spPr>
            <a:xfrm>
              <a:off x="0" y="0"/>
              <a:ext cx="1143001" cy="114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85" y="10800"/>
                  </a:moveTo>
                  <a:cubicBezTo>
                    <a:pt x="2285" y="15503"/>
                    <a:pt x="6097" y="19315"/>
                    <a:pt x="10800" y="19315"/>
                  </a:cubicBezTo>
                  <a:cubicBezTo>
                    <a:pt x="15503" y="19315"/>
                    <a:pt x="19315" y="15503"/>
                    <a:pt x="19315" y="10800"/>
                  </a:cubicBezTo>
                  <a:cubicBezTo>
                    <a:pt x="19315" y="6097"/>
                    <a:pt x="15503" y="2285"/>
                    <a:pt x="10800" y="2285"/>
                  </a:cubicBezTo>
                  <a:cubicBezTo>
                    <a:pt x="6097" y="2285"/>
                    <a:pt x="2285" y="6097"/>
                    <a:pt x="2285" y="10800"/>
                  </a:cubicBezTo>
                  <a:close/>
                </a:path>
              </a:pathLst>
            </a:custGeom>
            <a:solidFill>
              <a:srgbClr val="FFC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91" name="Rectangle 23"/>
          <p:cNvSpPr txBox="1"/>
          <p:nvPr/>
        </p:nvSpPr>
        <p:spPr>
          <a:xfrm>
            <a:off x="3810000" y="5943600"/>
            <a:ext cx="1447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Or do both!</a:t>
            </a:r>
          </a:p>
        </p:txBody>
      </p:sp>
      <p:pic>
        <p:nvPicPr>
          <p:cNvPr id="1992" name="Picture 24" descr="Picture 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8800" y="762000"/>
            <a:ext cx="2438400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99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Or how about self-assembly of gold nano particles:</a:t>
            </a:r>
          </a:p>
        </p:txBody>
      </p:sp>
      <p:sp>
        <p:nvSpPr>
          <p:cNvPr id="1996" name="Rectangle 5"/>
          <p:cNvSpPr txBox="1"/>
          <p:nvPr/>
        </p:nvSpPr>
        <p:spPr>
          <a:xfrm>
            <a:off x="228600" y="1143000"/>
            <a:ext cx="4038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From CytImmune Inc:</a:t>
            </a:r>
          </a:p>
        </p:txBody>
      </p:sp>
      <p:sp>
        <p:nvSpPr>
          <p:cNvPr id="1997" name="Rectangle 8"/>
          <p:cNvSpPr txBox="1"/>
          <p:nvPr/>
        </p:nvSpPr>
        <p:spPr>
          <a:xfrm>
            <a:off x="2286000" y="5638800"/>
            <a:ext cx="4648200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Supporting webpage with embedded animation:</a:t>
            </a:r>
            <a:endParaRPr dirty="0" smtClean="0"/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lang="en-US" u="sng" dirty="0" smtClean="0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The Need for Self-Assembly - Supporting Materials - CytImmune</a:t>
            </a:r>
            <a:endParaRPr u="sng" dirty="0">
              <a:solidFill>
                <a:srgbClr val="00CCFF"/>
              </a:solidFill>
              <a:uFill>
                <a:solidFill>
                  <a:srgbClr val="00CCFF"/>
                </a:solidFill>
              </a:uFill>
              <a:hlinkClick r:id="rId2"/>
            </a:endParaRPr>
          </a:p>
        </p:txBody>
      </p:sp>
      <p:pic>
        <p:nvPicPr>
          <p:cNvPr id="199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1200" y="1752600"/>
            <a:ext cx="5145088" cy="350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00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What exactly did he do?</a:t>
            </a:r>
          </a:p>
        </p:txBody>
      </p:sp>
      <p:sp>
        <p:nvSpPr>
          <p:cNvPr id="2002" name="Rectangle 5"/>
          <p:cNvSpPr txBox="1"/>
          <p:nvPr/>
        </p:nvSpPr>
        <p:spPr>
          <a:xfrm>
            <a:off x="304800" y="977900"/>
            <a:ext cx="8686800" cy="6982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sz="1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Basic Process:</a:t>
            </a:r>
          </a:p>
          <a:p>
            <a:pPr algn="l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700"/>
              <a:t>Put gold chloride (HAuCl</a:t>
            </a:r>
            <a:r>
              <a:rPr sz="1700" baseline="-23882"/>
              <a:t>4</a:t>
            </a:r>
            <a:r>
              <a:rPr sz="1700"/>
              <a:t>) into solution liberating Au</a:t>
            </a:r>
            <a:r>
              <a:rPr sz="1700" baseline="30117"/>
              <a:t>+</a:t>
            </a:r>
            <a:r>
              <a:rPr sz="1700"/>
              <a:t> ions</a:t>
            </a:r>
          </a:p>
          <a:p>
            <a:pPr algn="l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Added sodium citrate "reducing agent" that de-ionizes the gold:  Au</a:t>
            </a:r>
            <a:r>
              <a:rPr baseline="30117"/>
              <a:t>+</a:t>
            </a:r>
            <a:r>
              <a:t> =&gt; Au</a:t>
            </a:r>
          </a:p>
          <a:p>
            <a:pPr algn="l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Some Au atoms then start to clump together into sub nanometer nuclei </a:t>
            </a:r>
          </a:p>
          <a:p>
            <a:pPr algn="l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Remaining Au atoms then pile on =&gt; almost uniform Au nanoparticles </a:t>
            </a:r>
          </a:p>
          <a:p>
            <a:pPr algn="l">
              <a:spcBef>
                <a:spcPts val="4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b="1">
                <a:solidFill>
                  <a:srgbClr val="FFFF00"/>
                </a:solidFill>
              </a:rPr>
              <a:t>Size = 5 to 100 nm depending on gold chloride to sodium citrate ratio</a:t>
            </a:r>
          </a:p>
          <a:p>
            <a:pPr algn="l">
              <a:spcBef>
                <a:spcPts val="400"/>
              </a:spcBef>
              <a:defRPr sz="2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OR can controllably enlarge nanoparticles in second process:</a:t>
            </a:r>
          </a:p>
          <a:p>
            <a:pPr algn="l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Put above particles into fresh HAuCl</a:t>
            </a:r>
            <a:r>
              <a:rPr baseline="-23882"/>
              <a:t>4 </a:t>
            </a:r>
            <a:r>
              <a:t>solution (creating new supply of Au</a:t>
            </a:r>
            <a:r>
              <a:rPr baseline="30117"/>
              <a:t>+</a:t>
            </a:r>
            <a:r>
              <a:t> ions)</a:t>
            </a:r>
          </a:p>
          <a:p>
            <a:pPr algn="l">
              <a:spcBef>
                <a:spcPts val="4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"Reduce" driving those ions to coat old nanoparticles, enlarging them</a:t>
            </a:r>
          </a:p>
          <a:p>
            <a:pPr algn="l">
              <a:spcBef>
                <a:spcPts val="4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algn="l">
              <a:spcBef>
                <a:spcPts val="3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00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Is self-assembly ALL about crystal growth?</a:t>
            </a:r>
          </a:p>
        </p:txBody>
      </p:sp>
      <p:sp>
        <p:nvSpPr>
          <p:cNvPr id="200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ABSOLUTELY NOT!</a:t>
            </a:r>
            <a:r>
              <a:rPr>
                <a:solidFill>
                  <a:srgbClr val="FFFFFF"/>
                </a:solidFill>
              </a:rPr>
              <a:t>  In fact I am running out of crystal growth examples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There are more numerous and more powerful examples in the wet world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solidFill>
                  <a:srgbClr val="FFCC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 small sampler (with much more to follow in subsequent lectures):</a:t>
            </a:r>
          </a:p>
          <a:p>
            <a:pPr>
              <a:defRPr sz="1800"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Consider the peculiar properties of water: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Oxygen wants electrons much more than hydrogen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So charge distribution in water is not uniform - Molecule is "polarized"</a:t>
            </a:r>
          </a:p>
        </p:txBody>
      </p:sp>
      <p:grpSp>
        <p:nvGrpSpPr>
          <p:cNvPr id="2015" name="Group 28"/>
          <p:cNvGrpSpPr/>
          <p:nvPr/>
        </p:nvGrpSpPr>
        <p:grpSpPr>
          <a:xfrm>
            <a:off x="5562600" y="5029200"/>
            <a:ext cx="914400" cy="762000"/>
            <a:chOff x="0" y="0"/>
            <a:chExt cx="914400" cy="762000"/>
          </a:xfrm>
        </p:grpSpPr>
        <p:sp>
          <p:nvSpPr>
            <p:cNvPr id="2007" name="Oval 4"/>
            <p:cNvSpPr/>
            <p:nvPr/>
          </p:nvSpPr>
          <p:spPr>
            <a:xfrm>
              <a:off x="0" y="0"/>
              <a:ext cx="381000" cy="3810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8" name="Line 5"/>
            <p:cNvSpPr/>
            <p:nvPr/>
          </p:nvSpPr>
          <p:spPr>
            <a:xfrm>
              <a:off x="76200" y="184150"/>
              <a:ext cx="228600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9" name="Line 6"/>
            <p:cNvSpPr/>
            <p:nvPr/>
          </p:nvSpPr>
          <p:spPr>
            <a:xfrm flipH="1">
              <a:off x="190499" y="76200"/>
              <a:ext cx="2" cy="22860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0" name="Oval 7"/>
            <p:cNvSpPr/>
            <p:nvPr/>
          </p:nvSpPr>
          <p:spPr>
            <a:xfrm>
              <a:off x="533400" y="0"/>
              <a:ext cx="381000" cy="381000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1" name="Line 8"/>
            <p:cNvSpPr/>
            <p:nvPr/>
          </p:nvSpPr>
          <p:spPr>
            <a:xfrm>
              <a:off x="609600" y="184150"/>
              <a:ext cx="228600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2" name="Line 9"/>
            <p:cNvSpPr/>
            <p:nvPr/>
          </p:nvSpPr>
          <p:spPr>
            <a:xfrm>
              <a:off x="723900" y="76200"/>
              <a:ext cx="0" cy="22860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3" name="Oval 10"/>
            <p:cNvSpPr/>
            <p:nvPr/>
          </p:nvSpPr>
          <p:spPr>
            <a:xfrm>
              <a:off x="228600" y="304800"/>
              <a:ext cx="457200" cy="457200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4" name="Line 11"/>
            <p:cNvSpPr/>
            <p:nvPr/>
          </p:nvSpPr>
          <p:spPr>
            <a:xfrm>
              <a:off x="317499" y="533400"/>
              <a:ext cx="274638" cy="1588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024" name="Group 27"/>
          <p:cNvGrpSpPr/>
          <p:nvPr/>
        </p:nvGrpSpPr>
        <p:grpSpPr>
          <a:xfrm>
            <a:off x="2362200" y="4953000"/>
            <a:ext cx="1301750" cy="971550"/>
            <a:chOff x="0" y="0"/>
            <a:chExt cx="1301750" cy="971550"/>
          </a:xfrm>
        </p:grpSpPr>
        <p:sp>
          <p:nvSpPr>
            <p:cNvPr id="2016" name="Oval 13"/>
            <p:cNvSpPr/>
            <p:nvPr/>
          </p:nvSpPr>
          <p:spPr>
            <a:xfrm>
              <a:off x="38100" y="0"/>
              <a:ext cx="381000" cy="3810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7" name="Oval 19"/>
            <p:cNvSpPr/>
            <p:nvPr/>
          </p:nvSpPr>
          <p:spPr>
            <a:xfrm>
              <a:off x="419100" y="514350"/>
              <a:ext cx="457200" cy="4572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8" name="Line 21"/>
            <p:cNvSpPr/>
            <p:nvPr/>
          </p:nvSpPr>
          <p:spPr>
            <a:xfrm>
              <a:off x="342900" y="361949"/>
              <a:ext cx="152400" cy="228602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19" name="Text Box 22"/>
            <p:cNvSpPr txBox="1"/>
            <p:nvPr/>
          </p:nvSpPr>
          <p:spPr>
            <a:xfrm>
              <a:off x="419100" y="558800"/>
              <a:ext cx="457200" cy="39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b="0">
                  <a:solidFill>
                    <a:srgbClr val="FFFFFF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r>
                <a:t>O</a:t>
              </a:r>
            </a:p>
          </p:txBody>
        </p:sp>
        <p:sp>
          <p:nvSpPr>
            <p:cNvPr id="2020" name="Text Box 23"/>
            <p:cNvSpPr txBox="1"/>
            <p:nvPr/>
          </p:nvSpPr>
          <p:spPr>
            <a:xfrm>
              <a:off x="0" y="6349"/>
              <a:ext cx="45720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b="0">
                  <a:solidFill>
                    <a:srgbClr val="FFFFFF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2021" name="Oval 24"/>
            <p:cNvSpPr/>
            <p:nvPr/>
          </p:nvSpPr>
          <p:spPr>
            <a:xfrm>
              <a:off x="882650" y="6350"/>
              <a:ext cx="381000" cy="381000"/>
            </a:xfrm>
            <a:prstGeom prst="ellipse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22" name="Line 25"/>
            <p:cNvSpPr/>
            <p:nvPr/>
          </p:nvSpPr>
          <p:spPr>
            <a:xfrm flipH="1">
              <a:off x="800100" y="361949"/>
              <a:ext cx="152400" cy="228602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23" name="Text Box 26"/>
            <p:cNvSpPr txBox="1"/>
            <p:nvPr/>
          </p:nvSpPr>
          <p:spPr>
            <a:xfrm>
              <a:off x="844550" y="12699"/>
              <a:ext cx="457200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000"/>
                </a:spcBef>
                <a:defRPr b="0">
                  <a:solidFill>
                    <a:srgbClr val="FFFFFF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r>
                <a:t>H</a:t>
              </a:r>
            </a:p>
          </p:txBody>
        </p:sp>
      </p:grpSp>
      <p:sp>
        <p:nvSpPr>
          <p:cNvPr id="2025" name="Line 29"/>
          <p:cNvSpPr/>
          <p:nvPr/>
        </p:nvSpPr>
        <p:spPr>
          <a:xfrm>
            <a:off x="4191000" y="5410200"/>
            <a:ext cx="838200" cy="0"/>
          </a:xfrm>
          <a:prstGeom prst="line">
            <a:avLst/>
          </a:prstGeom>
          <a:ln w="57150">
            <a:solidFill>
              <a:srgbClr val="FFFFFF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"A Hands-on Introduction to Nanoscience: WeCanFigureThisOut.org/NANO/Nano_home.htm</a:t>
            </a:r>
          </a:p>
        </p:txBody>
      </p:sp>
      <p:sp>
        <p:nvSpPr>
          <p:cNvPr id="202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Which means that water molecules like to organize (sort of):</a:t>
            </a:r>
          </a:p>
        </p:txBody>
      </p:sp>
      <p:sp>
        <p:nvSpPr>
          <p:cNvPr id="2029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962400" y="1066800"/>
            <a:ext cx="4953000" cy="1905000"/>
          </a:xfrm>
          <a:prstGeom prst="rect">
            <a:avLst/>
          </a:prstGeom>
        </p:spPr>
        <p:txBody>
          <a:bodyPr/>
          <a:lstStyle/>
          <a:p>
            <a:pPr defTabSz="868680">
              <a:spcBef>
                <a:spcPts val="300"/>
              </a:spcBef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As liquid water jostles about, molecules tend to place (+) hydrogens next to (-) oxygens on neighbor</a:t>
            </a:r>
          </a:p>
          <a:p>
            <a:pPr defTabSz="868680"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defRPr sz="152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Energy reduced as opposite charges snuggle closer</a:t>
            </a:r>
          </a:p>
          <a:p>
            <a:pPr algn="ctr" defTabSz="868680">
              <a:defRPr sz="95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spcBef>
                <a:spcPts val="300"/>
              </a:spcBef>
              <a:defRPr sz="1520" b="1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“HYDROGEN BONDING”</a:t>
            </a:r>
          </a:p>
          <a:p>
            <a:pPr defTabSz="868680">
              <a:defRPr sz="950" b="1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spcBef>
                <a:spcPts val="300"/>
              </a:spcBef>
              <a:defRPr sz="133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(When solidifies, REALLY gets organized - Why it expands)</a:t>
            </a:r>
          </a:p>
        </p:txBody>
      </p:sp>
      <p:grpSp>
        <p:nvGrpSpPr>
          <p:cNvPr id="2120" name="Group 94"/>
          <p:cNvGrpSpPr/>
          <p:nvPr/>
        </p:nvGrpSpPr>
        <p:grpSpPr>
          <a:xfrm>
            <a:off x="1061120" y="1051464"/>
            <a:ext cx="2525481" cy="1899091"/>
            <a:chOff x="0" y="0"/>
            <a:chExt cx="2525479" cy="1899089"/>
          </a:xfrm>
        </p:grpSpPr>
        <p:grpSp>
          <p:nvGrpSpPr>
            <p:cNvPr id="2038" name="Group 4"/>
            <p:cNvGrpSpPr/>
            <p:nvPr/>
          </p:nvGrpSpPr>
          <p:grpSpPr>
            <a:xfrm>
              <a:off x="660377" y="603768"/>
              <a:ext cx="578498" cy="465668"/>
              <a:chOff x="0" y="0"/>
              <a:chExt cx="578497" cy="465666"/>
            </a:xfrm>
          </p:grpSpPr>
          <p:sp>
            <p:nvSpPr>
              <p:cNvPr id="2030" name="Oval 5"/>
              <p:cNvSpPr/>
              <p:nvPr/>
            </p:nvSpPr>
            <p:spPr>
              <a:xfrm>
                <a:off x="0" y="0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31" name="Line 6"/>
              <p:cNvSpPr/>
              <p:nvPr/>
            </p:nvSpPr>
            <p:spPr>
              <a:xfrm>
                <a:off x="48208" y="112536"/>
                <a:ext cx="14462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32" name="Line 7"/>
              <p:cNvSpPr/>
              <p:nvPr/>
            </p:nvSpPr>
            <p:spPr>
              <a:xfrm flipH="1">
                <a:off x="120520" y="46566"/>
                <a:ext cx="1" cy="1397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33" name="Oval 8"/>
              <p:cNvSpPr/>
              <p:nvPr/>
            </p:nvSpPr>
            <p:spPr>
              <a:xfrm>
                <a:off x="337457" y="0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34" name="Line 9"/>
              <p:cNvSpPr/>
              <p:nvPr/>
            </p:nvSpPr>
            <p:spPr>
              <a:xfrm>
                <a:off x="385665" y="112536"/>
                <a:ext cx="14462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35" name="Line 10"/>
              <p:cNvSpPr/>
              <p:nvPr/>
            </p:nvSpPr>
            <p:spPr>
              <a:xfrm>
                <a:off x="457977" y="46566"/>
                <a:ext cx="1" cy="1397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36" name="Oval 11"/>
              <p:cNvSpPr/>
              <p:nvPr/>
            </p:nvSpPr>
            <p:spPr>
              <a:xfrm>
                <a:off x="144624" y="186266"/>
                <a:ext cx="289251" cy="2794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37" name="Line 12"/>
              <p:cNvSpPr/>
              <p:nvPr/>
            </p:nvSpPr>
            <p:spPr>
              <a:xfrm>
                <a:off x="200867" y="325966"/>
                <a:ext cx="173751" cy="97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047" name="Group 13"/>
            <p:cNvGrpSpPr/>
            <p:nvPr/>
          </p:nvGrpSpPr>
          <p:grpSpPr>
            <a:xfrm>
              <a:off x="1272914" y="244127"/>
              <a:ext cx="626284" cy="632729"/>
              <a:chOff x="0" y="0"/>
              <a:chExt cx="626283" cy="632728"/>
            </a:xfrm>
          </p:grpSpPr>
          <p:sp>
            <p:nvSpPr>
              <p:cNvPr id="2039" name="Oval 14"/>
              <p:cNvSpPr/>
              <p:nvPr/>
            </p:nvSpPr>
            <p:spPr>
              <a:xfrm rot="2205652">
                <a:off x="69186" y="48977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0" name="Line 15"/>
              <p:cNvSpPr/>
              <p:nvPr/>
            </p:nvSpPr>
            <p:spPr>
              <a:xfrm>
                <a:off x="134477" y="119134"/>
                <a:ext cx="115865" cy="8655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1" name="Line 16"/>
              <p:cNvSpPr/>
              <p:nvPr/>
            </p:nvSpPr>
            <p:spPr>
              <a:xfrm flipH="1">
                <a:off x="148029" y="109055"/>
                <a:ext cx="83609" cy="11192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2" name="Oval 17"/>
              <p:cNvSpPr/>
              <p:nvPr/>
            </p:nvSpPr>
            <p:spPr>
              <a:xfrm rot="2205652">
                <a:off x="339537" y="250937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3" name="Line 18"/>
              <p:cNvSpPr/>
              <p:nvPr/>
            </p:nvSpPr>
            <p:spPr>
              <a:xfrm>
                <a:off x="404827" y="321095"/>
                <a:ext cx="115866" cy="8655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4" name="Line 19"/>
              <p:cNvSpPr/>
              <p:nvPr/>
            </p:nvSpPr>
            <p:spPr>
              <a:xfrm flipH="1">
                <a:off x="418380" y="311015"/>
                <a:ext cx="83608" cy="11192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5" name="Oval 20"/>
              <p:cNvSpPr/>
              <p:nvPr/>
            </p:nvSpPr>
            <p:spPr>
              <a:xfrm rot="2205652">
                <a:off x="54847" y="294554"/>
                <a:ext cx="289251" cy="2794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6" name="Line 21"/>
              <p:cNvSpPr/>
              <p:nvPr/>
            </p:nvSpPr>
            <p:spPr>
              <a:xfrm>
                <a:off x="128665" y="381359"/>
                <a:ext cx="138619" cy="104763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056" name="Group 22"/>
            <p:cNvGrpSpPr/>
            <p:nvPr/>
          </p:nvGrpSpPr>
          <p:grpSpPr>
            <a:xfrm>
              <a:off x="1128319" y="844595"/>
              <a:ext cx="623272" cy="586304"/>
              <a:chOff x="0" y="0"/>
              <a:chExt cx="623270" cy="586303"/>
            </a:xfrm>
          </p:grpSpPr>
          <p:sp>
            <p:nvSpPr>
              <p:cNvPr id="2048" name="Oval 23"/>
              <p:cNvSpPr/>
              <p:nvPr/>
            </p:nvSpPr>
            <p:spPr>
              <a:xfrm rot="20395470">
                <a:off x="32638" y="150131"/>
                <a:ext cx="241041" cy="232834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49" name="Line 24"/>
              <p:cNvSpPr/>
              <p:nvPr/>
            </p:nvSpPr>
            <p:spPr>
              <a:xfrm flipV="1">
                <a:off x="83690" y="238119"/>
                <a:ext cx="135837" cy="4964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0" name="Line 25"/>
              <p:cNvSpPr/>
              <p:nvPr/>
            </p:nvSpPr>
            <p:spPr>
              <a:xfrm>
                <a:off x="129220" y="201159"/>
                <a:ext cx="47954" cy="13121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1" name="Oval 26"/>
              <p:cNvSpPr/>
              <p:nvPr/>
            </p:nvSpPr>
            <p:spPr>
              <a:xfrm rot="20395470">
                <a:off x="349592" y="34296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2" name="Line 27"/>
              <p:cNvSpPr/>
              <p:nvPr/>
            </p:nvSpPr>
            <p:spPr>
              <a:xfrm flipV="1">
                <a:off x="400643" y="122284"/>
                <a:ext cx="135838" cy="4964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3" name="Line 28"/>
              <p:cNvSpPr/>
              <p:nvPr/>
            </p:nvSpPr>
            <p:spPr>
              <a:xfrm>
                <a:off x="446174" y="85324"/>
                <a:ext cx="47954" cy="13121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4" name="Oval 29"/>
              <p:cNvSpPr/>
              <p:nvPr/>
            </p:nvSpPr>
            <p:spPr>
              <a:xfrm rot="20395470">
                <a:off x="238940" y="265747"/>
                <a:ext cx="289251" cy="2794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5" name="Line 30"/>
              <p:cNvSpPr/>
              <p:nvPr/>
            </p:nvSpPr>
            <p:spPr>
              <a:xfrm flipV="1">
                <a:off x="300553" y="377055"/>
                <a:ext cx="163527" cy="5873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065" name="Group 31"/>
            <p:cNvGrpSpPr/>
            <p:nvPr/>
          </p:nvGrpSpPr>
          <p:grpSpPr>
            <a:xfrm>
              <a:off x="545930" y="-1"/>
              <a:ext cx="623594" cy="594462"/>
              <a:chOff x="0" y="0"/>
              <a:chExt cx="623593" cy="594460"/>
            </a:xfrm>
          </p:grpSpPr>
          <p:sp>
            <p:nvSpPr>
              <p:cNvPr id="2057" name="Oval 32"/>
              <p:cNvSpPr/>
              <p:nvPr/>
            </p:nvSpPr>
            <p:spPr>
              <a:xfrm rot="20277433">
                <a:off x="34881" y="163368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8" name="Line 33"/>
              <p:cNvSpPr/>
              <p:nvPr/>
            </p:nvSpPr>
            <p:spPr>
              <a:xfrm flipV="1">
                <a:off x="86680" y="249096"/>
                <a:ext cx="134054" cy="5427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9" name="Line 34"/>
              <p:cNvSpPr/>
              <p:nvPr/>
            </p:nvSpPr>
            <p:spPr>
              <a:xfrm>
                <a:off x="129233" y="215279"/>
                <a:ext cx="52430" cy="12948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0" name="Oval 35"/>
              <p:cNvSpPr/>
              <p:nvPr/>
            </p:nvSpPr>
            <p:spPr>
              <a:xfrm rot="20277433">
                <a:off x="347671" y="36721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1" name="Line 36"/>
              <p:cNvSpPr/>
              <p:nvPr/>
            </p:nvSpPr>
            <p:spPr>
              <a:xfrm flipV="1">
                <a:off x="399471" y="122448"/>
                <a:ext cx="134053" cy="5427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2" name="Line 37"/>
              <p:cNvSpPr/>
              <p:nvPr/>
            </p:nvSpPr>
            <p:spPr>
              <a:xfrm>
                <a:off x="442023" y="88632"/>
                <a:ext cx="52431" cy="12948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3" name="Oval 38"/>
              <p:cNvSpPr/>
              <p:nvPr/>
            </p:nvSpPr>
            <p:spPr>
              <a:xfrm rot="20277433">
                <a:off x="245816" y="270994"/>
                <a:ext cx="289251" cy="2794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4" name="Line 39"/>
              <p:cNvSpPr/>
              <p:nvPr/>
            </p:nvSpPr>
            <p:spPr>
              <a:xfrm flipV="1">
                <a:off x="308519" y="379554"/>
                <a:ext cx="161415" cy="64310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074" name="Group 40"/>
            <p:cNvGrpSpPr/>
            <p:nvPr/>
          </p:nvGrpSpPr>
          <p:grpSpPr>
            <a:xfrm>
              <a:off x="688370" y="1116783"/>
              <a:ext cx="512069" cy="575259"/>
              <a:chOff x="0" y="0"/>
              <a:chExt cx="512067" cy="575258"/>
            </a:xfrm>
          </p:grpSpPr>
          <p:sp>
            <p:nvSpPr>
              <p:cNvPr id="2066" name="Oval 41"/>
              <p:cNvSpPr/>
              <p:nvPr/>
            </p:nvSpPr>
            <p:spPr>
              <a:xfrm rot="15942735">
                <a:off x="36840" y="329636"/>
                <a:ext cx="232835" cy="241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7" name="Line 42"/>
              <p:cNvSpPr/>
              <p:nvPr/>
            </p:nvSpPr>
            <p:spPr>
              <a:xfrm flipH="1" flipV="1">
                <a:off x="143396" y="381484"/>
                <a:ext cx="10446" cy="1393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8" name="Line 43"/>
              <p:cNvSpPr/>
              <p:nvPr/>
            </p:nvSpPr>
            <p:spPr>
              <a:xfrm flipV="1">
                <a:off x="81830" y="445383"/>
                <a:ext cx="144220" cy="1081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69" name="Oval 44"/>
              <p:cNvSpPr/>
              <p:nvPr/>
            </p:nvSpPr>
            <p:spPr>
              <a:xfrm rot="15942735">
                <a:off x="12469" y="4581"/>
                <a:ext cx="232835" cy="241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0" name="Line 45"/>
              <p:cNvSpPr/>
              <p:nvPr/>
            </p:nvSpPr>
            <p:spPr>
              <a:xfrm flipH="1" flipV="1">
                <a:off x="119025" y="56430"/>
                <a:ext cx="10446" cy="1393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1" name="Line 46"/>
              <p:cNvSpPr/>
              <p:nvPr/>
            </p:nvSpPr>
            <p:spPr>
              <a:xfrm flipV="1">
                <a:off x="57459" y="120329"/>
                <a:ext cx="144220" cy="1081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2" name="Oval 47"/>
              <p:cNvSpPr/>
              <p:nvPr/>
            </p:nvSpPr>
            <p:spPr>
              <a:xfrm rot="15942735">
                <a:off x="217702" y="126784"/>
                <a:ext cx="279401" cy="28925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3" name="Line 48"/>
              <p:cNvSpPr/>
              <p:nvPr/>
            </p:nvSpPr>
            <p:spPr>
              <a:xfrm flipH="1" flipV="1">
                <a:off x="352238" y="189103"/>
                <a:ext cx="11548" cy="16744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083" name="Group 49"/>
            <p:cNvGrpSpPr/>
            <p:nvPr/>
          </p:nvGrpSpPr>
          <p:grpSpPr>
            <a:xfrm>
              <a:off x="1781800" y="719593"/>
              <a:ext cx="608374" cy="608571"/>
              <a:chOff x="0" y="0"/>
              <a:chExt cx="608372" cy="608570"/>
            </a:xfrm>
          </p:grpSpPr>
          <p:sp>
            <p:nvSpPr>
              <p:cNvPr id="2075" name="Oval 50"/>
              <p:cNvSpPr/>
              <p:nvPr/>
            </p:nvSpPr>
            <p:spPr>
              <a:xfrm rot="6795045">
                <a:off x="335267" y="34018"/>
                <a:ext cx="232835" cy="241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6" name="Line 51"/>
              <p:cNvSpPr/>
              <p:nvPr/>
            </p:nvSpPr>
            <p:spPr>
              <a:xfrm flipH="1">
                <a:off x="428385" y="92832"/>
                <a:ext cx="55148" cy="12835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7" name="Line 52"/>
              <p:cNvSpPr/>
              <p:nvPr/>
            </p:nvSpPr>
            <p:spPr>
              <a:xfrm flipH="1" flipV="1">
                <a:off x="386130" y="125408"/>
                <a:ext cx="132880" cy="5709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8" name="Oval 53"/>
              <p:cNvSpPr/>
              <p:nvPr/>
            </p:nvSpPr>
            <p:spPr>
              <a:xfrm rot="6795045">
                <a:off x="206590" y="333511"/>
                <a:ext cx="232835" cy="241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79" name="Line 54"/>
              <p:cNvSpPr/>
              <p:nvPr/>
            </p:nvSpPr>
            <p:spPr>
              <a:xfrm flipH="1">
                <a:off x="299707" y="392325"/>
                <a:ext cx="55149" cy="12835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0" name="Line 55"/>
              <p:cNvSpPr/>
              <p:nvPr/>
            </p:nvSpPr>
            <p:spPr>
              <a:xfrm flipH="1" flipV="1">
                <a:off x="257453" y="424902"/>
                <a:ext cx="132880" cy="5709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1" name="Oval 56"/>
              <p:cNvSpPr/>
              <p:nvPr/>
            </p:nvSpPr>
            <p:spPr>
              <a:xfrm rot="6795045">
                <a:off x="48326" y="74022"/>
                <a:ext cx="279401" cy="28925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2" name="Line 57"/>
              <p:cNvSpPr/>
              <p:nvPr/>
            </p:nvSpPr>
            <p:spPr>
              <a:xfrm flipH="1">
                <a:off x="154552" y="140208"/>
                <a:ext cx="67177" cy="153809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092" name="Group 58"/>
            <p:cNvGrpSpPr/>
            <p:nvPr/>
          </p:nvGrpSpPr>
          <p:grpSpPr>
            <a:xfrm>
              <a:off x="1542522" y="1263620"/>
              <a:ext cx="631366" cy="635470"/>
              <a:chOff x="0" y="0"/>
              <a:chExt cx="631365" cy="635469"/>
            </a:xfrm>
          </p:grpSpPr>
          <p:sp>
            <p:nvSpPr>
              <p:cNvPr id="2084" name="Oval 59"/>
              <p:cNvSpPr/>
              <p:nvPr/>
            </p:nvSpPr>
            <p:spPr>
              <a:xfrm rot="13185868">
                <a:off x="305982" y="352476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5" name="Line 60"/>
              <p:cNvSpPr/>
              <p:nvPr/>
            </p:nvSpPr>
            <p:spPr>
              <a:xfrm flipH="1" flipV="1">
                <a:off x="368028" y="426746"/>
                <a:ext cx="111171" cy="9250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6" name="Line 61"/>
              <p:cNvSpPr/>
              <p:nvPr/>
            </p:nvSpPr>
            <p:spPr>
              <a:xfrm flipV="1">
                <a:off x="382946" y="415607"/>
                <a:ext cx="89358" cy="10738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7" name="Oval 62"/>
              <p:cNvSpPr/>
              <p:nvPr/>
            </p:nvSpPr>
            <p:spPr>
              <a:xfrm rot="13185868">
                <a:off x="46585" y="136627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8" name="Line 63"/>
              <p:cNvSpPr/>
              <p:nvPr/>
            </p:nvSpPr>
            <p:spPr>
              <a:xfrm flipH="1" flipV="1">
                <a:off x="108632" y="210897"/>
                <a:ext cx="111170" cy="9250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9" name="Line 64"/>
              <p:cNvSpPr/>
              <p:nvPr/>
            </p:nvSpPr>
            <p:spPr>
              <a:xfrm flipV="1">
                <a:off x="123549" y="199758"/>
                <a:ext cx="89358" cy="10738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0" name="Oval 65"/>
              <p:cNvSpPr/>
              <p:nvPr/>
            </p:nvSpPr>
            <p:spPr>
              <a:xfrm rot="13185868">
                <a:off x="286213" y="60191"/>
                <a:ext cx="289251" cy="2794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1" name="Line 66"/>
              <p:cNvSpPr/>
              <p:nvPr/>
            </p:nvSpPr>
            <p:spPr>
              <a:xfrm flipH="1" flipV="1">
                <a:off x="365837" y="144541"/>
                <a:ext cx="132939" cy="111883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01" name="Group 67"/>
            <p:cNvGrpSpPr/>
            <p:nvPr/>
          </p:nvGrpSpPr>
          <p:grpSpPr>
            <a:xfrm>
              <a:off x="1902071" y="106727"/>
              <a:ext cx="623409" cy="630911"/>
              <a:chOff x="0" y="0"/>
              <a:chExt cx="623407" cy="630909"/>
            </a:xfrm>
          </p:grpSpPr>
          <p:sp>
            <p:nvSpPr>
              <p:cNvPr id="2093" name="Oval 68"/>
              <p:cNvSpPr/>
              <p:nvPr/>
            </p:nvSpPr>
            <p:spPr>
              <a:xfrm rot="2123849">
                <a:off x="62132" y="48291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4" name="Line 69"/>
              <p:cNvSpPr/>
              <p:nvPr/>
            </p:nvSpPr>
            <p:spPr>
              <a:xfrm>
                <a:off x="126323" y="119775"/>
                <a:ext cx="117891" cy="8377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5" name="Line 70"/>
              <p:cNvSpPr/>
              <p:nvPr/>
            </p:nvSpPr>
            <p:spPr>
              <a:xfrm flipH="1">
                <a:off x="142310" y="107402"/>
                <a:ext cx="80921" cy="11387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6" name="Oval 71"/>
              <p:cNvSpPr/>
              <p:nvPr/>
            </p:nvSpPr>
            <p:spPr>
              <a:xfrm rot="2123849">
                <a:off x="337211" y="243761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7" name="Line 72"/>
              <p:cNvSpPr/>
              <p:nvPr/>
            </p:nvSpPr>
            <p:spPr>
              <a:xfrm>
                <a:off x="401402" y="315246"/>
                <a:ext cx="117891" cy="8377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8" name="Line 73"/>
              <p:cNvSpPr/>
              <p:nvPr/>
            </p:nvSpPr>
            <p:spPr>
              <a:xfrm flipH="1">
                <a:off x="417389" y="302872"/>
                <a:ext cx="80921" cy="11387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99" name="Oval 74"/>
              <p:cNvSpPr/>
              <p:nvPr/>
            </p:nvSpPr>
            <p:spPr>
              <a:xfrm rot="2123849">
                <a:off x="54187" y="293559"/>
                <a:ext cx="289251" cy="2794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0" name="Line 75"/>
              <p:cNvSpPr/>
              <p:nvPr/>
            </p:nvSpPr>
            <p:spPr>
              <a:xfrm>
                <a:off x="126767" y="382064"/>
                <a:ext cx="141072" cy="10143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10" name="Group 76"/>
            <p:cNvGrpSpPr/>
            <p:nvPr/>
          </p:nvGrpSpPr>
          <p:grpSpPr>
            <a:xfrm>
              <a:off x="41666" y="374278"/>
              <a:ext cx="540960" cy="589294"/>
              <a:chOff x="0" y="0"/>
              <a:chExt cx="540959" cy="589293"/>
            </a:xfrm>
          </p:grpSpPr>
          <p:sp>
            <p:nvSpPr>
              <p:cNvPr id="2102" name="Oval 77"/>
              <p:cNvSpPr/>
              <p:nvPr/>
            </p:nvSpPr>
            <p:spPr>
              <a:xfrm rot="15667603">
                <a:off x="70898" y="335159"/>
                <a:ext cx="232835" cy="241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3" name="Line 78"/>
              <p:cNvSpPr/>
              <p:nvPr/>
            </p:nvSpPr>
            <p:spPr>
              <a:xfrm flipH="1" flipV="1">
                <a:off x="171944" y="388018"/>
                <a:ext cx="21550" cy="13802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4" name="Line 79"/>
              <p:cNvSpPr/>
              <p:nvPr/>
            </p:nvSpPr>
            <p:spPr>
              <a:xfrm flipV="1">
                <a:off x="116601" y="445152"/>
                <a:ext cx="142894" cy="223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5" name="Oval 80"/>
              <p:cNvSpPr/>
              <p:nvPr/>
            </p:nvSpPr>
            <p:spPr>
              <a:xfrm rot="15667603">
                <a:off x="20617" y="13093"/>
                <a:ext cx="232835" cy="241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6" name="Line 81"/>
              <p:cNvSpPr/>
              <p:nvPr/>
            </p:nvSpPr>
            <p:spPr>
              <a:xfrm flipH="1" flipV="1">
                <a:off x="121664" y="65952"/>
                <a:ext cx="21550" cy="13802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7" name="Line 82"/>
              <p:cNvSpPr/>
              <p:nvPr/>
            </p:nvSpPr>
            <p:spPr>
              <a:xfrm flipV="1">
                <a:off x="66321" y="123087"/>
                <a:ext cx="142894" cy="2230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8" name="Oval 83"/>
              <p:cNvSpPr/>
              <p:nvPr/>
            </p:nvSpPr>
            <p:spPr>
              <a:xfrm rot="15667603">
                <a:off x="236816" y="116559"/>
                <a:ext cx="279401" cy="28925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09" name="Line 84"/>
              <p:cNvSpPr/>
              <p:nvPr/>
            </p:nvSpPr>
            <p:spPr>
              <a:xfrm flipH="1" flipV="1">
                <a:off x="364788" y="179554"/>
                <a:ext cx="24897" cy="16598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19" name="Group 85"/>
            <p:cNvGrpSpPr/>
            <p:nvPr/>
          </p:nvGrpSpPr>
          <p:grpSpPr>
            <a:xfrm>
              <a:off x="0" y="984840"/>
              <a:ext cx="632541" cy="635948"/>
              <a:chOff x="0" y="0"/>
              <a:chExt cx="632540" cy="635947"/>
            </a:xfrm>
          </p:grpSpPr>
          <p:sp>
            <p:nvSpPr>
              <p:cNvPr id="2111" name="Oval 86"/>
              <p:cNvSpPr/>
              <p:nvPr/>
            </p:nvSpPr>
            <p:spPr>
              <a:xfrm rot="13239364">
                <a:off x="302764" y="352691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2" name="Line 87"/>
              <p:cNvSpPr/>
              <p:nvPr/>
            </p:nvSpPr>
            <p:spPr>
              <a:xfrm flipH="1" flipV="1">
                <a:off x="365484" y="426056"/>
                <a:ext cx="109717" cy="9422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3" name="Line 88"/>
              <p:cNvSpPr/>
              <p:nvPr/>
            </p:nvSpPr>
            <p:spPr>
              <a:xfrm flipV="1">
                <a:off x="378892" y="416531"/>
                <a:ext cx="91018" cy="10598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4" name="Oval 89"/>
              <p:cNvSpPr/>
              <p:nvPr/>
            </p:nvSpPr>
            <p:spPr>
              <a:xfrm rot="13239364">
                <a:off x="46758" y="132832"/>
                <a:ext cx="241041" cy="23283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5" name="Line 90"/>
              <p:cNvSpPr/>
              <p:nvPr/>
            </p:nvSpPr>
            <p:spPr>
              <a:xfrm flipH="1" flipV="1">
                <a:off x="109477" y="206197"/>
                <a:ext cx="109718" cy="9422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6" name="Line 91"/>
              <p:cNvSpPr/>
              <p:nvPr/>
            </p:nvSpPr>
            <p:spPr>
              <a:xfrm flipV="1">
                <a:off x="122885" y="196672"/>
                <a:ext cx="91018" cy="10598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7" name="Oval 92"/>
              <p:cNvSpPr/>
              <p:nvPr/>
            </p:nvSpPr>
            <p:spPr>
              <a:xfrm rot="13239364">
                <a:off x="287180" y="60506"/>
                <a:ext cx="289251" cy="27940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8" name="Line 93"/>
              <p:cNvSpPr/>
              <p:nvPr/>
            </p:nvSpPr>
            <p:spPr>
              <a:xfrm flipH="1" flipV="1">
                <a:off x="367674" y="143852"/>
                <a:ext cx="131182" cy="11393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121" name="Rectangle 96"/>
          <p:cNvSpPr txBox="1"/>
          <p:nvPr/>
        </p:nvSpPr>
        <p:spPr>
          <a:xfrm>
            <a:off x="457200" y="3276600"/>
            <a:ext cx="7848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Screwed up if big non-polarized molecules (e.g. oils) inserted into mix:</a:t>
            </a:r>
          </a:p>
        </p:txBody>
      </p:sp>
      <p:grpSp>
        <p:nvGrpSpPr>
          <p:cNvPr id="2218" name="Group 230"/>
          <p:cNvGrpSpPr/>
          <p:nvPr/>
        </p:nvGrpSpPr>
        <p:grpSpPr>
          <a:xfrm>
            <a:off x="493560" y="3878692"/>
            <a:ext cx="3288404" cy="1535325"/>
            <a:chOff x="0" y="0"/>
            <a:chExt cx="3288403" cy="1535324"/>
          </a:xfrm>
        </p:grpSpPr>
        <p:grpSp>
          <p:nvGrpSpPr>
            <p:cNvPr id="2130" name="Group 98"/>
            <p:cNvGrpSpPr/>
            <p:nvPr/>
          </p:nvGrpSpPr>
          <p:grpSpPr>
            <a:xfrm>
              <a:off x="500891" y="535566"/>
              <a:ext cx="525957" cy="410082"/>
              <a:chOff x="0" y="0"/>
              <a:chExt cx="525956" cy="410080"/>
            </a:xfrm>
          </p:grpSpPr>
          <p:sp>
            <p:nvSpPr>
              <p:cNvPr id="2122" name="Oval 99"/>
              <p:cNvSpPr/>
              <p:nvPr/>
            </p:nvSpPr>
            <p:spPr>
              <a:xfrm>
                <a:off x="-1" y="-1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23" name="Line 100"/>
              <p:cNvSpPr/>
              <p:nvPr/>
            </p:nvSpPr>
            <p:spPr>
              <a:xfrm>
                <a:off x="43829" y="99103"/>
                <a:ext cx="131490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24" name="Line 101"/>
              <p:cNvSpPr/>
              <p:nvPr/>
            </p:nvSpPr>
            <p:spPr>
              <a:xfrm flipH="1">
                <a:off x="109574" y="41008"/>
                <a:ext cx="1" cy="12302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25" name="Oval 102"/>
              <p:cNvSpPr/>
              <p:nvPr/>
            </p:nvSpPr>
            <p:spPr>
              <a:xfrm>
                <a:off x="306808" y="-1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26" name="Line 103"/>
              <p:cNvSpPr/>
              <p:nvPr/>
            </p:nvSpPr>
            <p:spPr>
              <a:xfrm>
                <a:off x="350637" y="99103"/>
                <a:ext cx="131490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27" name="Line 104"/>
              <p:cNvSpPr/>
              <p:nvPr/>
            </p:nvSpPr>
            <p:spPr>
              <a:xfrm>
                <a:off x="416382" y="41008"/>
                <a:ext cx="1" cy="12302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28" name="Oval 105"/>
              <p:cNvSpPr/>
              <p:nvPr/>
            </p:nvSpPr>
            <p:spPr>
              <a:xfrm>
                <a:off x="131489" y="164032"/>
                <a:ext cx="262979" cy="24604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29" name="Line 106"/>
              <p:cNvSpPr/>
              <p:nvPr/>
            </p:nvSpPr>
            <p:spPr>
              <a:xfrm>
                <a:off x="182623" y="287057"/>
                <a:ext cx="157970" cy="85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39" name="Group 107"/>
            <p:cNvGrpSpPr/>
            <p:nvPr/>
          </p:nvGrpSpPr>
          <p:grpSpPr>
            <a:xfrm>
              <a:off x="1062109" y="213029"/>
              <a:ext cx="562122" cy="565115"/>
              <a:chOff x="0" y="0"/>
              <a:chExt cx="562120" cy="565114"/>
            </a:xfrm>
          </p:grpSpPr>
          <p:sp>
            <p:nvSpPr>
              <p:cNvPr id="2131" name="Oval 108"/>
              <p:cNvSpPr/>
              <p:nvPr/>
            </p:nvSpPr>
            <p:spPr>
              <a:xfrm rot="2205652">
                <a:off x="56665" y="45330"/>
                <a:ext cx="219617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32" name="Line 109"/>
              <p:cNvSpPr/>
              <p:nvPr/>
            </p:nvSpPr>
            <p:spPr>
              <a:xfrm>
                <a:off x="116115" y="105808"/>
                <a:ext cx="105567" cy="7886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33" name="Line 110"/>
              <p:cNvSpPr/>
              <p:nvPr/>
            </p:nvSpPr>
            <p:spPr>
              <a:xfrm flipH="1">
                <a:off x="129786" y="98190"/>
                <a:ext cx="73628" cy="9856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34" name="Oval 111"/>
              <p:cNvSpPr/>
              <p:nvPr/>
            </p:nvSpPr>
            <p:spPr>
              <a:xfrm rot="2205652">
                <a:off x="302985" y="229338"/>
                <a:ext cx="219617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35" name="Line 112"/>
              <p:cNvSpPr/>
              <p:nvPr/>
            </p:nvSpPr>
            <p:spPr>
              <a:xfrm>
                <a:off x="362435" y="289816"/>
                <a:ext cx="105566" cy="7886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36" name="Line 113"/>
              <p:cNvSpPr/>
              <p:nvPr/>
            </p:nvSpPr>
            <p:spPr>
              <a:xfrm flipH="1">
                <a:off x="376105" y="282198"/>
                <a:ext cx="73628" cy="9856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37" name="Oval 114"/>
              <p:cNvSpPr/>
              <p:nvPr/>
            </p:nvSpPr>
            <p:spPr>
              <a:xfrm rot="2205652">
                <a:off x="47423" y="264669"/>
                <a:ext cx="263539" cy="24604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38" name="Line 115"/>
              <p:cNvSpPr/>
              <p:nvPr/>
            </p:nvSpPr>
            <p:spPr>
              <a:xfrm>
                <a:off x="114679" y="339501"/>
                <a:ext cx="126315" cy="95427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48" name="Group 125"/>
            <p:cNvGrpSpPr/>
            <p:nvPr/>
          </p:nvGrpSpPr>
          <p:grpSpPr>
            <a:xfrm>
              <a:off x="399519" y="-1"/>
              <a:ext cx="564463" cy="528150"/>
              <a:chOff x="0" y="0"/>
              <a:chExt cx="564462" cy="528148"/>
            </a:xfrm>
          </p:grpSpPr>
          <p:sp>
            <p:nvSpPr>
              <p:cNvPr id="2140" name="Oval 126"/>
              <p:cNvSpPr/>
              <p:nvPr/>
            </p:nvSpPr>
            <p:spPr>
              <a:xfrm rot="20277433">
                <a:off x="30466" y="148773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1" name="Line 127"/>
              <p:cNvSpPr/>
              <p:nvPr/>
            </p:nvSpPr>
            <p:spPr>
              <a:xfrm flipV="1">
                <a:off x="77580" y="223499"/>
                <a:ext cx="121879" cy="4934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2" name="Line 128"/>
              <p:cNvSpPr/>
              <p:nvPr/>
            </p:nvSpPr>
            <p:spPr>
              <a:xfrm>
                <a:off x="117001" y="194516"/>
                <a:ext cx="46172" cy="11403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3" name="Oval 129"/>
              <p:cNvSpPr/>
              <p:nvPr/>
            </p:nvSpPr>
            <p:spPr>
              <a:xfrm rot="20277433">
                <a:off x="314847" y="33629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4" name="Line 130"/>
              <p:cNvSpPr/>
              <p:nvPr/>
            </p:nvSpPr>
            <p:spPr>
              <a:xfrm flipV="1">
                <a:off x="361962" y="108354"/>
                <a:ext cx="121879" cy="4934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5" name="Line 131"/>
              <p:cNvSpPr/>
              <p:nvPr/>
            </p:nvSpPr>
            <p:spPr>
              <a:xfrm>
                <a:off x="401383" y="79371"/>
                <a:ext cx="46172" cy="11403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6" name="Oval 132"/>
              <p:cNvSpPr/>
              <p:nvPr/>
            </p:nvSpPr>
            <p:spPr>
              <a:xfrm rot="20277433">
                <a:off x="219998" y="241745"/>
                <a:ext cx="262979" cy="24604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7" name="Line 133"/>
              <p:cNvSpPr/>
              <p:nvPr/>
            </p:nvSpPr>
            <p:spPr>
              <a:xfrm flipV="1">
                <a:off x="277007" y="336432"/>
                <a:ext cx="146743" cy="5849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57" name="Group 134"/>
            <p:cNvGrpSpPr/>
            <p:nvPr/>
          </p:nvGrpSpPr>
          <p:grpSpPr>
            <a:xfrm>
              <a:off x="526736" y="987015"/>
              <a:ext cx="465062" cy="507559"/>
              <a:chOff x="0" y="0"/>
              <a:chExt cx="465061" cy="507557"/>
            </a:xfrm>
          </p:grpSpPr>
          <p:sp>
            <p:nvSpPr>
              <p:cNvPr id="2149" name="Oval 135"/>
              <p:cNvSpPr/>
              <p:nvPr/>
            </p:nvSpPr>
            <p:spPr>
              <a:xfrm rot="15942735">
                <a:off x="35902" y="287365"/>
                <a:ext cx="205225" cy="21933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0" name="Line 136"/>
              <p:cNvSpPr/>
              <p:nvPr/>
            </p:nvSpPr>
            <p:spPr>
              <a:xfrm flipH="1" flipV="1">
                <a:off x="129632" y="336594"/>
                <a:ext cx="9207" cy="12279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1" name="Line 137"/>
              <p:cNvSpPr/>
              <p:nvPr/>
            </p:nvSpPr>
            <p:spPr>
              <a:xfrm flipV="1">
                <a:off x="73579" y="392747"/>
                <a:ext cx="131234" cy="984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2" name="Oval 138"/>
              <p:cNvSpPr/>
              <p:nvPr/>
            </p:nvSpPr>
            <p:spPr>
              <a:xfrm rot="15942735">
                <a:off x="14420" y="856"/>
                <a:ext cx="205225" cy="21933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3" name="Line 139"/>
              <p:cNvSpPr/>
              <p:nvPr/>
            </p:nvSpPr>
            <p:spPr>
              <a:xfrm flipH="1" flipV="1">
                <a:off x="108150" y="50085"/>
                <a:ext cx="9208" cy="12279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4" name="Line 140"/>
              <p:cNvSpPr/>
              <p:nvPr/>
            </p:nvSpPr>
            <p:spPr>
              <a:xfrm flipV="1">
                <a:off x="52098" y="106237"/>
                <a:ext cx="131234" cy="984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5" name="Oval 141"/>
              <p:cNvSpPr/>
              <p:nvPr/>
            </p:nvSpPr>
            <p:spPr>
              <a:xfrm rot="15942735">
                <a:off x="201488" y="107419"/>
                <a:ext cx="246269" cy="26320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6" name="Line 142"/>
              <p:cNvSpPr/>
              <p:nvPr/>
            </p:nvSpPr>
            <p:spPr>
              <a:xfrm flipH="1" flipV="1">
                <a:off x="320098" y="166472"/>
                <a:ext cx="10151" cy="147587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66" name="Group 152"/>
            <p:cNvGrpSpPr/>
            <p:nvPr/>
          </p:nvGrpSpPr>
          <p:grpSpPr>
            <a:xfrm>
              <a:off x="1544775" y="1093684"/>
              <a:ext cx="541265" cy="441641"/>
              <a:chOff x="0" y="0"/>
              <a:chExt cx="541263" cy="441639"/>
            </a:xfrm>
          </p:grpSpPr>
          <p:sp>
            <p:nvSpPr>
              <p:cNvPr id="2158" name="Oval 153"/>
              <p:cNvSpPr/>
              <p:nvPr/>
            </p:nvSpPr>
            <p:spPr>
              <a:xfrm rot="10512110">
                <a:off x="313924" y="202129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59" name="Line 154"/>
              <p:cNvSpPr/>
              <p:nvPr/>
            </p:nvSpPr>
            <p:spPr>
              <a:xfrm flipH="1">
                <a:off x="358323" y="303823"/>
                <a:ext cx="131029" cy="1099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0" name="Line 155"/>
              <p:cNvSpPr/>
              <p:nvPr/>
            </p:nvSpPr>
            <p:spPr>
              <a:xfrm flipH="1" flipV="1">
                <a:off x="419620" y="243300"/>
                <a:ext cx="10292" cy="12259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1" name="Oval 156"/>
              <p:cNvSpPr/>
              <p:nvPr/>
            </p:nvSpPr>
            <p:spPr>
              <a:xfrm rot="10512110">
                <a:off x="8191" y="227792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2" name="Line 157"/>
              <p:cNvSpPr/>
              <p:nvPr/>
            </p:nvSpPr>
            <p:spPr>
              <a:xfrm flipH="1">
                <a:off x="52589" y="329486"/>
                <a:ext cx="131030" cy="1100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3" name="Line 158"/>
              <p:cNvSpPr/>
              <p:nvPr/>
            </p:nvSpPr>
            <p:spPr>
              <a:xfrm flipH="1" flipV="1">
                <a:off x="113887" y="268963"/>
                <a:ext cx="10292" cy="12259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4" name="Oval 159"/>
              <p:cNvSpPr/>
              <p:nvPr/>
            </p:nvSpPr>
            <p:spPr>
              <a:xfrm rot="10512110">
                <a:off x="123707" y="10567"/>
                <a:ext cx="262979" cy="24604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5" name="Line 160"/>
              <p:cNvSpPr/>
              <p:nvPr/>
            </p:nvSpPr>
            <p:spPr>
              <a:xfrm flipH="1">
                <a:off x="177781" y="126869"/>
                <a:ext cx="157488" cy="1236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75" name="Group 161"/>
            <p:cNvGrpSpPr/>
            <p:nvPr/>
          </p:nvGrpSpPr>
          <p:grpSpPr>
            <a:xfrm>
              <a:off x="1634593" y="92413"/>
              <a:ext cx="559090" cy="562773"/>
              <a:chOff x="0" y="0"/>
              <a:chExt cx="559088" cy="562771"/>
            </a:xfrm>
          </p:grpSpPr>
          <p:sp>
            <p:nvSpPr>
              <p:cNvPr id="2167" name="Oval 162"/>
              <p:cNvSpPr/>
              <p:nvPr/>
            </p:nvSpPr>
            <p:spPr>
              <a:xfrm rot="2123849">
                <a:off x="50714" y="44519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8" name="Line 163"/>
              <p:cNvSpPr/>
              <p:nvPr/>
            </p:nvSpPr>
            <p:spPr>
              <a:xfrm>
                <a:off x="109044" y="106289"/>
                <a:ext cx="107184" cy="7616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69" name="Line 164"/>
              <p:cNvSpPr/>
              <p:nvPr/>
            </p:nvSpPr>
            <p:spPr>
              <a:xfrm flipH="1">
                <a:off x="124775" y="96530"/>
                <a:ext cx="71263" cy="10028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0" name="Oval 165"/>
              <p:cNvSpPr/>
              <p:nvPr/>
            </p:nvSpPr>
            <p:spPr>
              <a:xfrm rot="2123849">
                <a:off x="300810" y="222237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1" name="Line 166"/>
              <p:cNvSpPr/>
              <p:nvPr/>
            </p:nvSpPr>
            <p:spPr>
              <a:xfrm>
                <a:off x="359139" y="284007"/>
                <a:ext cx="107185" cy="7616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2" name="Line 167"/>
              <p:cNvSpPr/>
              <p:nvPr/>
            </p:nvSpPr>
            <p:spPr>
              <a:xfrm flipH="1">
                <a:off x="374871" y="274247"/>
                <a:ext cx="71262" cy="10028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3" name="Oval 168"/>
              <p:cNvSpPr/>
              <p:nvPr/>
            </p:nvSpPr>
            <p:spPr>
              <a:xfrm rot="2123849">
                <a:off x="46955" y="263300"/>
                <a:ext cx="262979" cy="24604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4" name="Line 169"/>
              <p:cNvSpPr/>
              <p:nvPr/>
            </p:nvSpPr>
            <p:spPr>
              <a:xfrm>
                <a:off x="112943" y="339779"/>
                <a:ext cx="128275" cy="92200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83" name="Group 195"/>
            <p:cNvGrpSpPr/>
            <p:nvPr/>
          </p:nvGrpSpPr>
          <p:grpSpPr>
            <a:xfrm>
              <a:off x="0" y="206377"/>
              <a:ext cx="444695" cy="1173096"/>
              <a:chOff x="0" y="0"/>
              <a:chExt cx="444694" cy="1173095"/>
            </a:xfrm>
          </p:grpSpPr>
          <p:sp>
            <p:nvSpPr>
              <p:cNvPr id="2176" name="Oval 188"/>
              <p:cNvSpPr/>
              <p:nvPr/>
            </p:nvSpPr>
            <p:spPr>
              <a:xfrm rot="15961187">
                <a:off x="74887" y="952919"/>
                <a:ext cx="211089" cy="214861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7" name="Oval 189"/>
              <p:cNvSpPr/>
              <p:nvPr/>
            </p:nvSpPr>
            <p:spPr>
              <a:xfrm rot="15961187">
                <a:off x="224653" y="783800"/>
                <a:ext cx="211089" cy="214861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8" name="Oval 190"/>
              <p:cNvSpPr/>
              <p:nvPr/>
            </p:nvSpPr>
            <p:spPr>
              <a:xfrm rot="15961187">
                <a:off x="52909" y="637051"/>
                <a:ext cx="211089" cy="214861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9" name="Oval 191"/>
              <p:cNvSpPr/>
              <p:nvPr/>
            </p:nvSpPr>
            <p:spPr>
              <a:xfrm rot="15961187">
                <a:off x="202675" y="467932"/>
                <a:ext cx="211089" cy="214861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0" name="Oval 192"/>
              <p:cNvSpPr/>
              <p:nvPr/>
            </p:nvSpPr>
            <p:spPr>
              <a:xfrm rot="15961187">
                <a:off x="30931" y="321184"/>
                <a:ext cx="211089" cy="214861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1" name="Oval 193"/>
              <p:cNvSpPr/>
              <p:nvPr/>
            </p:nvSpPr>
            <p:spPr>
              <a:xfrm rot="15961187">
                <a:off x="180697" y="152064"/>
                <a:ext cx="211089" cy="214861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2" name="Oval 194"/>
              <p:cNvSpPr/>
              <p:nvPr/>
            </p:nvSpPr>
            <p:spPr>
              <a:xfrm rot="15961187">
                <a:off x="8952" y="5316"/>
                <a:ext cx="211089" cy="214861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91" name="Group 196"/>
            <p:cNvGrpSpPr/>
            <p:nvPr/>
          </p:nvGrpSpPr>
          <p:grpSpPr>
            <a:xfrm>
              <a:off x="924799" y="564690"/>
              <a:ext cx="1190281" cy="660464"/>
              <a:chOff x="0" y="0"/>
              <a:chExt cx="1190280" cy="660463"/>
            </a:xfrm>
          </p:grpSpPr>
          <p:sp>
            <p:nvSpPr>
              <p:cNvPr id="2184" name="Oval 197"/>
              <p:cNvSpPr/>
              <p:nvPr/>
            </p:nvSpPr>
            <p:spPr>
              <a:xfrm rot="20544966">
                <a:off x="26865" y="319615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5" name="Oval 198"/>
              <p:cNvSpPr/>
              <p:nvPr/>
            </p:nvSpPr>
            <p:spPr>
              <a:xfrm rot="20544966">
                <a:off x="228307" y="421851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6" name="Oval 199"/>
              <p:cNvSpPr/>
              <p:nvPr/>
            </p:nvSpPr>
            <p:spPr>
              <a:xfrm rot="20544966">
                <a:off x="334095" y="222251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7" name="Oval 200"/>
              <p:cNvSpPr/>
              <p:nvPr/>
            </p:nvSpPr>
            <p:spPr>
              <a:xfrm rot="20544966">
                <a:off x="535537" y="324487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8" name="Oval 201"/>
              <p:cNvSpPr/>
              <p:nvPr/>
            </p:nvSpPr>
            <p:spPr>
              <a:xfrm rot="20544966">
                <a:off x="641325" y="124887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89" name="Oval 202"/>
              <p:cNvSpPr/>
              <p:nvPr/>
            </p:nvSpPr>
            <p:spPr>
              <a:xfrm rot="20544966">
                <a:off x="842767" y="227123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0" name="Oval 203"/>
              <p:cNvSpPr/>
              <p:nvPr/>
            </p:nvSpPr>
            <p:spPr>
              <a:xfrm rot="20544966">
                <a:off x="948554" y="27523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199" name="Group 204"/>
            <p:cNvGrpSpPr/>
            <p:nvPr/>
          </p:nvGrpSpPr>
          <p:grpSpPr>
            <a:xfrm>
              <a:off x="2268621" y="228493"/>
              <a:ext cx="1019783" cy="957147"/>
              <a:chOff x="0" y="0"/>
              <a:chExt cx="1019781" cy="957145"/>
            </a:xfrm>
          </p:grpSpPr>
          <p:sp>
            <p:nvSpPr>
              <p:cNvPr id="2192" name="Oval 205"/>
              <p:cNvSpPr/>
              <p:nvPr/>
            </p:nvSpPr>
            <p:spPr>
              <a:xfrm rot="2518138">
                <a:off x="43025" y="44770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3" name="Oval 206"/>
              <p:cNvSpPr/>
              <p:nvPr/>
            </p:nvSpPr>
            <p:spPr>
              <a:xfrm rot="2518138">
                <a:off x="56966" y="270240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4" name="Oval 207"/>
              <p:cNvSpPr/>
              <p:nvPr/>
            </p:nvSpPr>
            <p:spPr>
              <a:xfrm rot="2518138">
                <a:off x="282649" y="260293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5" name="Oval 208"/>
              <p:cNvSpPr/>
              <p:nvPr/>
            </p:nvSpPr>
            <p:spPr>
              <a:xfrm rot="2518138">
                <a:off x="296590" y="485764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6" name="Oval 209"/>
              <p:cNvSpPr/>
              <p:nvPr/>
            </p:nvSpPr>
            <p:spPr>
              <a:xfrm rot="2518138">
                <a:off x="522272" y="475816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7" name="Oval 210"/>
              <p:cNvSpPr/>
              <p:nvPr/>
            </p:nvSpPr>
            <p:spPr>
              <a:xfrm rot="2518138">
                <a:off x="536214" y="701287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8" name="Oval 211"/>
              <p:cNvSpPr/>
              <p:nvPr/>
            </p:nvSpPr>
            <p:spPr>
              <a:xfrm rot="2518138">
                <a:off x="761896" y="691340"/>
                <a:ext cx="214861" cy="211089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08" name="Group 212"/>
            <p:cNvGrpSpPr/>
            <p:nvPr/>
          </p:nvGrpSpPr>
          <p:grpSpPr>
            <a:xfrm>
              <a:off x="2033889" y="763201"/>
              <a:ext cx="558410" cy="487627"/>
              <a:chOff x="0" y="0"/>
              <a:chExt cx="558409" cy="487625"/>
            </a:xfrm>
          </p:grpSpPr>
          <p:sp>
            <p:nvSpPr>
              <p:cNvPr id="2200" name="Oval 213"/>
              <p:cNvSpPr/>
              <p:nvPr/>
            </p:nvSpPr>
            <p:spPr>
              <a:xfrm rot="10027993">
                <a:off x="319182" y="192437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1" name="Line 214"/>
              <p:cNvSpPr/>
              <p:nvPr/>
            </p:nvSpPr>
            <p:spPr>
              <a:xfrm flipH="1">
                <a:off x="365565" y="284902"/>
                <a:ext cx="128188" cy="2928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2" name="Line 215"/>
              <p:cNvSpPr/>
              <p:nvPr/>
            </p:nvSpPr>
            <p:spPr>
              <a:xfrm flipH="1" flipV="1">
                <a:off x="416312" y="234848"/>
                <a:ext cx="27397" cy="11993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3" name="Oval 216"/>
              <p:cNvSpPr/>
              <p:nvPr/>
            </p:nvSpPr>
            <p:spPr>
              <a:xfrm rot="10027993">
                <a:off x="20078" y="260759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4" name="Line 217"/>
              <p:cNvSpPr/>
              <p:nvPr/>
            </p:nvSpPr>
            <p:spPr>
              <a:xfrm flipH="1">
                <a:off x="66460" y="353224"/>
                <a:ext cx="128189" cy="2928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5" name="Line 218"/>
              <p:cNvSpPr/>
              <p:nvPr/>
            </p:nvSpPr>
            <p:spPr>
              <a:xfrm flipH="1" flipV="1">
                <a:off x="117208" y="303170"/>
                <a:ext cx="27396" cy="11993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6" name="Oval 219"/>
              <p:cNvSpPr/>
              <p:nvPr/>
            </p:nvSpPr>
            <p:spPr>
              <a:xfrm rot="10027993">
                <a:off x="106621" y="26191"/>
                <a:ext cx="262979" cy="24604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7" name="Line 220"/>
              <p:cNvSpPr/>
              <p:nvPr/>
            </p:nvSpPr>
            <p:spPr>
              <a:xfrm flipH="1">
                <a:off x="162254" y="131321"/>
                <a:ext cx="154194" cy="34346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17" name="Group 221"/>
            <p:cNvGrpSpPr/>
            <p:nvPr/>
          </p:nvGrpSpPr>
          <p:grpSpPr>
            <a:xfrm>
              <a:off x="2602568" y="119320"/>
              <a:ext cx="568052" cy="568904"/>
              <a:chOff x="0" y="0"/>
              <a:chExt cx="568051" cy="568903"/>
            </a:xfrm>
          </p:grpSpPr>
          <p:sp>
            <p:nvSpPr>
              <p:cNvPr id="2209" name="Oval 222"/>
              <p:cNvSpPr/>
              <p:nvPr/>
            </p:nvSpPr>
            <p:spPr>
              <a:xfrm rot="13367351">
                <a:off x="265633" y="316714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10" name="Line 223"/>
              <p:cNvSpPr/>
              <p:nvPr/>
            </p:nvSpPr>
            <p:spPr>
              <a:xfrm flipH="1" flipV="1">
                <a:off x="324207" y="378182"/>
                <a:ext cx="96496" cy="8932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11" name="Line 224"/>
              <p:cNvSpPr/>
              <p:nvPr/>
            </p:nvSpPr>
            <p:spPr>
              <a:xfrm flipV="1">
                <a:off x="334523" y="374524"/>
                <a:ext cx="83571" cy="9028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12" name="Oval 225"/>
              <p:cNvSpPr/>
              <p:nvPr/>
            </p:nvSpPr>
            <p:spPr>
              <a:xfrm rot="13367351">
                <a:off x="40479" y="108298"/>
                <a:ext cx="219149" cy="20504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13" name="Line 226"/>
              <p:cNvSpPr/>
              <p:nvPr/>
            </p:nvSpPr>
            <p:spPr>
              <a:xfrm flipH="1" flipV="1">
                <a:off x="99054" y="169766"/>
                <a:ext cx="96495" cy="8932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14" name="Line 227"/>
              <p:cNvSpPr/>
              <p:nvPr/>
            </p:nvSpPr>
            <p:spPr>
              <a:xfrm flipV="1">
                <a:off x="109369" y="166108"/>
                <a:ext cx="83572" cy="9028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15" name="Oval 228"/>
              <p:cNvSpPr/>
              <p:nvPr/>
            </p:nvSpPr>
            <p:spPr>
              <a:xfrm rot="13367351">
                <a:off x="256497" y="56579"/>
                <a:ext cx="262979" cy="24604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16" name="Line 229"/>
              <p:cNvSpPr/>
              <p:nvPr/>
            </p:nvSpPr>
            <p:spPr>
              <a:xfrm flipH="1" flipV="1">
                <a:off x="331609" y="126252"/>
                <a:ext cx="115347" cy="107936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333" name="Group 231"/>
          <p:cNvGrpSpPr/>
          <p:nvPr/>
        </p:nvGrpSpPr>
        <p:grpSpPr>
          <a:xfrm>
            <a:off x="4962182" y="3960180"/>
            <a:ext cx="3612596" cy="1632794"/>
            <a:chOff x="0" y="0"/>
            <a:chExt cx="3612595" cy="1632793"/>
          </a:xfrm>
        </p:grpSpPr>
        <p:grpSp>
          <p:nvGrpSpPr>
            <p:cNvPr id="2226" name="Group 232"/>
            <p:cNvGrpSpPr/>
            <p:nvPr/>
          </p:nvGrpSpPr>
          <p:grpSpPr>
            <a:xfrm>
              <a:off x="2261104" y="557269"/>
              <a:ext cx="737477" cy="1075525"/>
              <a:chOff x="0" y="0"/>
              <a:chExt cx="737476" cy="1075523"/>
            </a:xfrm>
          </p:grpSpPr>
          <p:sp>
            <p:nvSpPr>
              <p:cNvPr id="2219" name="Oval 233"/>
              <p:cNvSpPr/>
              <p:nvPr/>
            </p:nvSpPr>
            <p:spPr>
              <a:xfrm rot="17778834">
                <a:off x="34692" y="840364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0" name="Oval 234"/>
              <p:cNvSpPr/>
              <p:nvPr/>
            </p:nvSpPr>
            <p:spPr>
              <a:xfrm rot="17778834">
                <a:off x="236751" y="772928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1" name="Oval 235"/>
              <p:cNvSpPr/>
              <p:nvPr/>
            </p:nvSpPr>
            <p:spPr>
              <a:xfrm rot="17778834">
                <a:off x="167695" y="571417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2" name="Oval 236"/>
              <p:cNvSpPr/>
              <p:nvPr/>
            </p:nvSpPr>
            <p:spPr>
              <a:xfrm rot="17778834">
                <a:off x="369754" y="503981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3" name="Oval 237"/>
              <p:cNvSpPr/>
              <p:nvPr/>
            </p:nvSpPr>
            <p:spPr>
              <a:xfrm rot="17778834">
                <a:off x="300699" y="302470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4" name="Oval 238"/>
              <p:cNvSpPr/>
              <p:nvPr/>
            </p:nvSpPr>
            <p:spPr>
              <a:xfrm rot="17778834">
                <a:off x="502758" y="235034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5" name="Oval 239"/>
              <p:cNvSpPr/>
              <p:nvPr/>
            </p:nvSpPr>
            <p:spPr>
              <a:xfrm rot="17778834">
                <a:off x="433702" y="33523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34" name="Group 240"/>
            <p:cNvGrpSpPr/>
            <p:nvPr/>
          </p:nvGrpSpPr>
          <p:grpSpPr>
            <a:xfrm>
              <a:off x="1959579" y="237426"/>
              <a:ext cx="775221" cy="1056668"/>
              <a:chOff x="0" y="0"/>
              <a:chExt cx="775219" cy="1056666"/>
            </a:xfrm>
          </p:grpSpPr>
          <p:sp>
            <p:nvSpPr>
              <p:cNvPr id="2227" name="Oval 241"/>
              <p:cNvSpPr/>
              <p:nvPr/>
            </p:nvSpPr>
            <p:spPr>
              <a:xfrm rot="7171269">
                <a:off x="538196" y="35888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8" name="Oval 242"/>
              <p:cNvSpPr/>
              <p:nvPr/>
            </p:nvSpPr>
            <p:spPr>
              <a:xfrm rot="7171269">
                <a:off x="332680" y="91913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29" name="Oval 243"/>
              <p:cNvSpPr/>
              <p:nvPr/>
            </p:nvSpPr>
            <p:spPr>
              <a:xfrm rot="7171269">
                <a:off x="390354" y="296973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0" name="Oval 244"/>
              <p:cNvSpPr/>
              <p:nvPr/>
            </p:nvSpPr>
            <p:spPr>
              <a:xfrm rot="7171269">
                <a:off x="184838" y="352998"/>
                <a:ext cx="200028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1" name="Oval 245"/>
              <p:cNvSpPr/>
              <p:nvPr/>
            </p:nvSpPr>
            <p:spPr>
              <a:xfrm rot="7171269">
                <a:off x="242512" y="558057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2" name="Oval 246"/>
              <p:cNvSpPr/>
              <p:nvPr/>
            </p:nvSpPr>
            <p:spPr>
              <a:xfrm rot="7171269">
                <a:off x="36997" y="614083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3" name="Oval 247"/>
              <p:cNvSpPr/>
              <p:nvPr/>
            </p:nvSpPr>
            <p:spPr>
              <a:xfrm rot="7171269">
                <a:off x="94670" y="819142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42" name="Group 248"/>
            <p:cNvGrpSpPr/>
            <p:nvPr/>
          </p:nvGrpSpPr>
          <p:grpSpPr>
            <a:xfrm>
              <a:off x="2802745" y="70190"/>
              <a:ext cx="809851" cy="1034977"/>
              <a:chOff x="0" y="0"/>
              <a:chExt cx="809850" cy="1034976"/>
            </a:xfrm>
          </p:grpSpPr>
          <p:sp>
            <p:nvSpPr>
              <p:cNvPr id="2235" name="Oval 249"/>
              <p:cNvSpPr/>
              <p:nvPr/>
            </p:nvSpPr>
            <p:spPr>
              <a:xfrm rot="3440153">
                <a:off x="85182" y="37790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6" name="Oval 250"/>
              <p:cNvSpPr/>
              <p:nvPr/>
            </p:nvSpPr>
            <p:spPr>
              <a:xfrm rot="3440153">
                <a:off x="38838" y="245703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7" name="Oval 251"/>
              <p:cNvSpPr/>
              <p:nvPr/>
            </p:nvSpPr>
            <p:spPr>
              <a:xfrm rot="3440153">
                <a:off x="247116" y="290376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8" name="Oval 252"/>
              <p:cNvSpPr/>
              <p:nvPr/>
            </p:nvSpPr>
            <p:spPr>
              <a:xfrm rot="3440153">
                <a:off x="200773" y="498289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9" name="Oval 253"/>
              <p:cNvSpPr/>
              <p:nvPr/>
            </p:nvSpPr>
            <p:spPr>
              <a:xfrm rot="3440153">
                <a:off x="409051" y="542963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0" name="Oval 254"/>
              <p:cNvSpPr/>
              <p:nvPr/>
            </p:nvSpPr>
            <p:spPr>
              <a:xfrm rot="3440153">
                <a:off x="362707" y="750875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1" name="Oval 255"/>
              <p:cNvSpPr/>
              <p:nvPr/>
            </p:nvSpPr>
            <p:spPr>
              <a:xfrm rot="3440153">
                <a:off x="570985" y="795549"/>
                <a:ext cx="200027" cy="20163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51" name="Group 256"/>
            <p:cNvGrpSpPr/>
            <p:nvPr/>
          </p:nvGrpSpPr>
          <p:grpSpPr>
            <a:xfrm>
              <a:off x="560608" y="506598"/>
              <a:ext cx="493591" cy="388591"/>
              <a:chOff x="0" y="0"/>
              <a:chExt cx="493589" cy="388590"/>
            </a:xfrm>
          </p:grpSpPr>
          <p:sp>
            <p:nvSpPr>
              <p:cNvPr id="2243" name="Oval 257"/>
              <p:cNvSpPr/>
              <p:nvPr/>
            </p:nvSpPr>
            <p:spPr>
              <a:xfrm>
                <a:off x="-1" y="0"/>
                <a:ext cx="205663" cy="194296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4" name="Line 258"/>
              <p:cNvSpPr/>
              <p:nvPr/>
            </p:nvSpPr>
            <p:spPr>
              <a:xfrm>
                <a:off x="41132" y="93909"/>
                <a:ext cx="123398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5" name="Line 259"/>
              <p:cNvSpPr/>
              <p:nvPr/>
            </p:nvSpPr>
            <p:spPr>
              <a:xfrm flipH="1">
                <a:off x="102831" y="38859"/>
                <a:ext cx="1" cy="11657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6" name="Oval 260"/>
              <p:cNvSpPr/>
              <p:nvPr/>
            </p:nvSpPr>
            <p:spPr>
              <a:xfrm>
                <a:off x="287927" y="0"/>
                <a:ext cx="205663" cy="194296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7" name="Line 261"/>
              <p:cNvSpPr/>
              <p:nvPr/>
            </p:nvSpPr>
            <p:spPr>
              <a:xfrm>
                <a:off x="329060" y="93909"/>
                <a:ext cx="123398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8" name="Line 262"/>
              <p:cNvSpPr/>
              <p:nvPr/>
            </p:nvSpPr>
            <p:spPr>
              <a:xfrm>
                <a:off x="390759" y="38859"/>
                <a:ext cx="1" cy="11657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49" name="Oval 263"/>
              <p:cNvSpPr/>
              <p:nvPr/>
            </p:nvSpPr>
            <p:spPr>
              <a:xfrm>
                <a:off x="123397" y="155436"/>
                <a:ext cx="246797" cy="23315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0" name="Line 264"/>
              <p:cNvSpPr/>
              <p:nvPr/>
            </p:nvSpPr>
            <p:spPr>
              <a:xfrm>
                <a:off x="171385" y="272013"/>
                <a:ext cx="148249" cy="810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60" name="Group 265"/>
            <p:cNvGrpSpPr/>
            <p:nvPr/>
          </p:nvGrpSpPr>
          <p:grpSpPr>
            <a:xfrm>
              <a:off x="1086169" y="202404"/>
              <a:ext cx="529770" cy="533339"/>
              <a:chOff x="0" y="0"/>
              <a:chExt cx="529769" cy="533338"/>
            </a:xfrm>
          </p:grpSpPr>
          <p:sp>
            <p:nvSpPr>
              <p:cNvPr id="2252" name="Oval 266"/>
              <p:cNvSpPr/>
              <p:nvPr/>
            </p:nvSpPr>
            <p:spPr>
              <a:xfrm rot="2205652">
                <a:off x="54859" y="42354"/>
                <a:ext cx="206101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3" name="Line 267"/>
              <p:cNvSpPr/>
              <p:nvPr/>
            </p:nvSpPr>
            <p:spPr>
              <a:xfrm>
                <a:off x="110693" y="100030"/>
                <a:ext cx="99070" cy="7400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4" name="Line 268"/>
              <p:cNvSpPr/>
              <p:nvPr/>
            </p:nvSpPr>
            <p:spPr>
              <a:xfrm flipH="1">
                <a:off x="123152" y="92424"/>
                <a:ext cx="69769" cy="9339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5" name="Oval 269"/>
              <p:cNvSpPr/>
              <p:nvPr/>
            </p:nvSpPr>
            <p:spPr>
              <a:xfrm rot="2205652">
                <a:off x="286020" y="215038"/>
                <a:ext cx="206101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6" name="Line 270"/>
              <p:cNvSpPr/>
              <p:nvPr/>
            </p:nvSpPr>
            <p:spPr>
              <a:xfrm>
                <a:off x="341854" y="272714"/>
                <a:ext cx="99070" cy="7400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7" name="Line 271"/>
              <p:cNvSpPr/>
              <p:nvPr/>
            </p:nvSpPr>
            <p:spPr>
              <a:xfrm flipH="1">
                <a:off x="354313" y="265109"/>
                <a:ext cx="69769" cy="9339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8" name="Oval 272"/>
              <p:cNvSpPr/>
              <p:nvPr/>
            </p:nvSpPr>
            <p:spPr>
              <a:xfrm rot="2205652">
                <a:off x="45177" y="249358"/>
                <a:ext cx="247321" cy="23315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59" name="Line 273"/>
              <p:cNvSpPr/>
              <p:nvPr/>
            </p:nvSpPr>
            <p:spPr>
              <a:xfrm>
                <a:off x="108295" y="320709"/>
                <a:ext cx="118537" cy="89560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69" name="Group 274"/>
            <p:cNvGrpSpPr/>
            <p:nvPr/>
          </p:nvGrpSpPr>
          <p:grpSpPr>
            <a:xfrm>
              <a:off x="961543" y="705597"/>
              <a:ext cx="530294" cy="492053"/>
              <a:chOff x="0" y="0"/>
              <a:chExt cx="530293" cy="492051"/>
            </a:xfrm>
          </p:grpSpPr>
          <p:sp>
            <p:nvSpPr>
              <p:cNvPr id="2261" name="Oval 275"/>
              <p:cNvSpPr/>
              <p:nvPr/>
            </p:nvSpPr>
            <p:spPr>
              <a:xfrm rot="20395470">
                <a:off x="27098" y="128228"/>
                <a:ext cx="205663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2" name="Line 276"/>
              <p:cNvSpPr/>
              <p:nvPr/>
            </p:nvSpPr>
            <p:spPr>
              <a:xfrm flipV="1">
                <a:off x="70650" y="201194"/>
                <a:ext cx="115901" cy="4235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3" name="Line 277"/>
              <p:cNvSpPr/>
              <p:nvPr/>
            </p:nvSpPr>
            <p:spPr>
              <a:xfrm>
                <a:off x="109960" y="170846"/>
                <a:ext cx="40017" cy="10949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4" name="Oval 278"/>
              <p:cNvSpPr/>
              <p:nvPr/>
            </p:nvSpPr>
            <p:spPr>
              <a:xfrm rot="20395470">
                <a:off x="297532" y="29394"/>
                <a:ext cx="205663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5" name="Line 279"/>
              <p:cNvSpPr/>
              <p:nvPr/>
            </p:nvSpPr>
            <p:spPr>
              <a:xfrm flipV="1">
                <a:off x="341084" y="102361"/>
                <a:ext cx="115900" cy="4235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6" name="Line 280"/>
              <p:cNvSpPr/>
              <p:nvPr/>
            </p:nvSpPr>
            <p:spPr>
              <a:xfrm>
                <a:off x="380394" y="72013"/>
                <a:ext cx="40017" cy="10949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7" name="Oval 281"/>
              <p:cNvSpPr/>
              <p:nvPr/>
            </p:nvSpPr>
            <p:spPr>
              <a:xfrm rot="20395470">
                <a:off x="201773" y="223622"/>
                <a:ext cx="246797" cy="23315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8" name="Line 282"/>
              <p:cNvSpPr/>
              <p:nvPr/>
            </p:nvSpPr>
            <p:spPr>
              <a:xfrm flipV="1">
                <a:off x="254343" y="315957"/>
                <a:ext cx="139519" cy="50129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78" name="Group 283"/>
            <p:cNvGrpSpPr/>
            <p:nvPr/>
          </p:nvGrpSpPr>
          <p:grpSpPr>
            <a:xfrm>
              <a:off x="464772" y="-1"/>
              <a:ext cx="530430" cy="499120"/>
              <a:chOff x="0" y="0"/>
              <a:chExt cx="530429" cy="499118"/>
            </a:xfrm>
          </p:grpSpPr>
          <p:sp>
            <p:nvSpPr>
              <p:cNvPr id="2270" name="Oval 284"/>
              <p:cNvSpPr/>
              <p:nvPr/>
            </p:nvSpPr>
            <p:spPr>
              <a:xfrm rot="20277433">
                <a:off x="28942" y="139550"/>
                <a:ext cx="205663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1" name="Line 285"/>
              <p:cNvSpPr/>
              <p:nvPr/>
            </p:nvSpPr>
            <p:spPr>
              <a:xfrm flipV="1">
                <a:off x="73131" y="210587"/>
                <a:ext cx="114378" cy="4631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2" name="Line 286"/>
              <p:cNvSpPr/>
              <p:nvPr/>
            </p:nvSpPr>
            <p:spPr>
              <a:xfrm>
                <a:off x="109944" y="182908"/>
                <a:ext cx="43753" cy="10805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3" name="Oval 287"/>
              <p:cNvSpPr/>
              <p:nvPr/>
            </p:nvSpPr>
            <p:spPr>
              <a:xfrm rot="20277433">
                <a:off x="295824" y="31491"/>
                <a:ext cx="205663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4" name="Line 288"/>
              <p:cNvSpPr/>
              <p:nvPr/>
            </p:nvSpPr>
            <p:spPr>
              <a:xfrm flipV="1">
                <a:off x="340013" y="102528"/>
                <a:ext cx="114378" cy="4631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5" name="Line 289"/>
              <p:cNvSpPr/>
              <p:nvPr/>
            </p:nvSpPr>
            <p:spPr>
              <a:xfrm>
                <a:off x="376826" y="74849"/>
                <a:ext cx="43752" cy="10805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6" name="Oval 290"/>
              <p:cNvSpPr/>
              <p:nvPr/>
            </p:nvSpPr>
            <p:spPr>
              <a:xfrm rot="20277433">
                <a:off x="207443" y="228174"/>
                <a:ext cx="246798" cy="23315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77" name="Line 291"/>
              <p:cNvSpPr/>
              <p:nvPr/>
            </p:nvSpPr>
            <p:spPr>
              <a:xfrm flipV="1">
                <a:off x="260944" y="318165"/>
                <a:ext cx="137716" cy="5488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87" name="Group 292"/>
            <p:cNvGrpSpPr/>
            <p:nvPr/>
          </p:nvGrpSpPr>
          <p:grpSpPr>
            <a:xfrm>
              <a:off x="584694" y="934388"/>
              <a:ext cx="436696" cy="480809"/>
              <a:chOff x="0" y="0"/>
              <a:chExt cx="436695" cy="480807"/>
            </a:xfrm>
          </p:grpSpPr>
          <p:sp>
            <p:nvSpPr>
              <p:cNvPr id="2279" name="Oval 293"/>
              <p:cNvSpPr/>
              <p:nvPr/>
            </p:nvSpPr>
            <p:spPr>
              <a:xfrm rot="15942735">
                <a:off x="33022" y="273231"/>
                <a:ext cx="194469" cy="20583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0" name="Line 294"/>
              <p:cNvSpPr/>
              <p:nvPr/>
            </p:nvSpPr>
            <p:spPr>
              <a:xfrm flipH="1" flipV="1">
                <a:off x="121839" y="318912"/>
                <a:ext cx="8725" cy="11635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1" name="Line 295"/>
              <p:cNvSpPr/>
              <p:nvPr/>
            </p:nvSpPr>
            <p:spPr>
              <a:xfrm flipV="1">
                <a:off x="69359" y="372166"/>
                <a:ext cx="123158" cy="923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2" name="Oval 296"/>
              <p:cNvSpPr/>
              <p:nvPr/>
            </p:nvSpPr>
            <p:spPr>
              <a:xfrm rot="15942735">
                <a:off x="12666" y="1737"/>
                <a:ext cx="194469" cy="20583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3" name="Line 297"/>
              <p:cNvSpPr/>
              <p:nvPr/>
            </p:nvSpPr>
            <p:spPr>
              <a:xfrm flipH="1" flipV="1">
                <a:off x="101484" y="47418"/>
                <a:ext cx="8725" cy="11635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4" name="Line 298"/>
              <p:cNvSpPr/>
              <p:nvPr/>
            </p:nvSpPr>
            <p:spPr>
              <a:xfrm flipV="1">
                <a:off x="49004" y="100672"/>
                <a:ext cx="123157" cy="923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5" name="Oval 299"/>
              <p:cNvSpPr/>
              <p:nvPr/>
            </p:nvSpPr>
            <p:spPr>
              <a:xfrm rot="15942735">
                <a:off x="188133" y="103050"/>
                <a:ext cx="233363" cy="247007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6" name="Line 300"/>
              <p:cNvSpPr/>
              <p:nvPr/>
            </p:nvSpPr>
            <p:spPr>
              <a:xfrm flipH="1" flipV="1">
                <a:off x="300518" y="157807"/>
                <a:ext cx="9627" cy="139852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296" name="Group 301"/>
            <p:cNvGrpSpPr/>
            <p:nvPr/>
          </p:nvGrpSpPr>
          <p:grpSpPr>
            <a:xfrm>
              <a:off x="1519977" y="602122"/>
              <a:ext cx="515460" cy="509869"/>
              <a:chOff x="0" y="0"/>
              <a:chExt cx="515459" cy="509867"/>
            </a:xfrm>
          </p:grpSpPr>
          <p:sp>
            <p:nvSpPr>
              <p:cNvPr id="2288" name="Oval 302"/>
              <p:cNvSpPr/>
              <p:nvPr/>
            </p:nvSpPr>
            <p:spPr>
              <a:xfrm rot="6795045">
                <a:off x="285522" y="27205"/>
                <a:ext cx="194469" cy="20531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89" name="Line 303"/>
              <p:cNvSpPr/>
              <p:nvPr/>
            </p:nvSpPr>
            <p:spPr>
              <a:xfrm flipH="1">
                <a:off x="363453" y="78495"/>
                <a:ext cx="46061" cy="10720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0" name="Line 304"/>
              <p:cNvSpPr/>
              <p:nvPr/>
            </p:nvSpPr>
            <p:spPr>
              <a:xfrm flipH="1" flipV="1">
                <a:off x="327050" y="104963"/>
                <a:ext cx="113184" cy="4863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1" name="Oval 305"/>
              <p:cNvSpPr/>
              <p:nvPr/>
            </p:nvSpPr>
            <p:spPr>
              <a:xfrm rot="6795045">
                <a:off x="178047" y="277350"/>
                <a:ext cx="194469" cy="20531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2" name="Line 306"/>
              <p:cNvSpPr/>
              <p:nvPr/>
            </p:nvSpPr>
            <p:spPr>
              <a:xfrm flipH="1">
                <a:off x="255978" y="328640"/>
                <a:ext cx="46062" cy="10720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3" name="Line 307"/>
              <p:cNvSpPr/>
              <p:nvPr/>
            </p:nvSpPr>
            <p:spPr>
              <a:xfrm flipH="1" flipV="1">
                <a:off x="219576" y="355109"/>
                <a:ext cx="113183" cy="4862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4" name="Oval 308"/>
              <p:cNvSpPr/>
              <p:nvPr/>
            </p:nvSpPr>
            <p:spPr>
              <a:xfrm rot="6795045">
                <a:off x="42562" y="58802"/>
                <a:ext cx="233363" cy="246377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5" name="Line 309"/>
              <p:cNvSpPr/>
              <p:nvPr/>
            </p:nvSpPr>
            <p:spPr>
              <a:xfrm flipH="1">
                <a:off x="131270" y="116476"/>
                <a:ext cx="56123" cy="12845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05" name="Group 310"/>
            <p:cNvGrpSpPr/>
            <p:nvPr/>
          </p:nvGrpSpPr>
          <p:grpSpPr>
            <a:xfrm>
              <a:off x="1316770" y="1056018"/>
              <a:ext cx="533116" cy="535491"/>
              <a:chOff x="0" y="0"/>
              <a:chExt cx="533114" cy="535489"/>
            </a:xfrm>
          </p:grpSpPr>
          <p:sp>
            <p:nvSpPr>
              <p:cNvPr id="2297" name="Oval 311"/>
              <p:cNvSpPr/>
              <p:nvPr/>
            </p:nvSpPr>
            <p:spPr>
              <a:xfrm rot="13185868">
                <a:off x="259676" y="297891"/>
                <a:ext cx="205663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8" name="Line 312"/>
              <p:cNvSpPr/>
              <p:nvPr/>
            </p:nvSpPr>
            <p:spPr>
              <a:xfrm flipH="1" flipV="1">
                <a:off x="312603" y="359188"/>
                <a:ext cx="94854" cy="7892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9" name="Line 313"/>
              <p:cNvSpPr/>
              <p:nvPr/>
            </p:nvSpPr>
            <p:spPr>
              <a:xfrm flipV="1">
                <a:off x="326346" y="350640"/>
                <a:ext cx="74568" cy="8961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0" name="Oval 314"/>
              <p:cNvSpPr/>
              <p:nvPr/>
            </p:nvSpPr>
            <p:spPr>
              <a:xfrm rot="13185868">
                <a:off x="38352" y="113723"/>
                <a:ext cx="205663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1" name="Line 315"/>
              <p:cNvSpPr/>
              <p:nvPr/>
            </p:nvSpPr>
            <p:spPr>
              <a:xfrm flipH="1" flipV="1">
                <a:off x="91279" y="175019"/>
                <a:ext cx="94853" cy="7893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2" name="Line 316"/>
              <p:cNvSpPr/>
              <p:nvPr/>
            </p:nvSpPr>
            <p:spPr>
              <a:xfrm flipV="1">
                <a:off x="105022" y="166472"/>
                <a:ext cx="74568" cy="8961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3" name="Oval 317"/>
              <p:cNvSpPr/>
              <p:nvPr/>
            </p:nvSpPr>
            <p:spPr>
              <a:xfrm rot="13185868">
                <a:off x="240296" y="51962"/>
                <a:ext cx="246797" cy="23315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4" name="Line 318"/>
              <p:cNvSpPr/>
              <p:nvPr/>
            </p:nvSpPr>
            <p:spPr>
              <a:xfrm flipH="1" flipV="1">
                <a:off x="308222" y="121328"/>
                <a:ext cx="113439" cy="95447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14" name="Group 319"/>
            <p:cNvGrpSpPr/>
            <p:nvPr/>
          </p:nvGrpSpPr>
          <p:grpSpPr>
            <a:xfrm>
              <a:off x="1623459" y="88060"/>
              <a:ext cx="526854" cy="531194"/>
              <a:chOff x="0" y="0"/>
              <a:chExt cx="526852" cy="531193"/>
            </a:xfrm>
          </p:grpSpPr>
          <p:sp>
            <p:nvSpPr>
              <p:cNvPr id="2306" name="Oval 320"/>
              <p:cNvSpPr/>
              <p:nvPr/>
            </p:nvSpPr>
            <p:spPr>
              <a:xfrm rot="2123849">
                <a:off x="49220" y="41606"/>
                <a:ext cx="205663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7" name="Line 321"/>
              <p:cNvSpPr/>
              <p:nvPr/>
            </p:nvSpPr>
            <p:spPr>
              <a:xfrm>
                <a:off x="104001" y="100493"/>
                <a:ext cx="100589" cy="7147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8" name="Line 322"/>
              <p:cNvSpPr/>
              <p:nvPr/>
            </p:nvSpPr>
            <p:spPr>
              <a:xfrm flipH="1">
                <a:off x="118406" y="90872"/>
                <a:ext cx="67527" cy="9502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09" name="Oval 323"/>
              <p:cNvSpPr/>
              <p:nvPr/>
            </p:nvSpPr>
            <p:spPr>
              <a:xfrm rot="2123849">
                <a:off x="283925" y="208387"/>
                <a:ext cx="205663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0" name="Line 324"/>
              <p:cNvSpPr/>
              <p:nvPr/>
            </p:nvSpPr>
            <p:spPr>
              <a:xfrm>
                <a:off x="338706" y="267274"/>
                <a:ext cx="100589" cy="7147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1" name="Line 325"/>
              <p:cNvSpPr/>
              <p:nvPr/>
            </p:nvSpPr>
            <p:spPr>
              <a:xfrm flipH="1">
                <a:off x="353111" y="257653"/>
                <a:ext cx="67528" cy="9502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2" name="Oval 326"/>
              <p:cNvSpPr/>
              <p:nvPr/>
            </p:nvSpPr>
            <p:spPr>
              <a:xfrm rot="2123849">
                <a:off x="44716" y="248110"/>
                <a:ext cx="246797" cy="23315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3" name="Line 327"/>
              <p:cNvSpPr/>
              <p:nvPr/>
            </p:nvSpPr>
            <p:spPr>
              <a:xfrm>
                <a:off x="106644" y="321006"/>
                <a:ext cx="120377" cy="86533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23" name="Group 328"/>
            <p:cNvGrpSpPr/>
            <p:nvPr/>
          </p:nvGrpSpPr>
          <p:grpSpPr>
            <a:xfrm>
              <a:off x="33485" y="314575"/>
              <a:ext cx="460744" cy="492890"/>
              <a:chOff x="0" y="0"/>
              <a:chExt cx="460743" cy="492888"/>
            </a:xfrm>
          </p:grpSpPr>
          <p:sp>
            <p:nvSpPr>
              <p:cNvPr id="2315" name="Oval 329"/>
              <p:cNvSpPr/>
              <p:nvPr/>
            </p:nvSpPr>
            <p:spPr>
              <a:xfrm rot="15667603">
                <a:off x="61447" y="278024"/>
                <a:ext cx="194469" cy="20583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6" name="Line 330"/>
              <p:cNvSpPr/>
              <p:nvPr/>
            </p:nvSpPr>
            <p:spPr>
              <a:xfrm flipH="1" flipV="1">
                <a:off x="145664" y="324563"/>
                <a:ext cx="17999" cy="11528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7" name="Line 331"/>
              <p:cNvSpPr/>
              <p:nvPr/>
            </p:nvSpPr>
            <p:spPr>
              <a:xfrm flipV="1">
                <a:off x="98401" y="372045"/>
                <a:ext cx="122025" cy="1905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8" name="Oval 332"/>
              <p:cNvSpPr/>
              <p:nvPr/>
            </p:nvSpPr>
            <p:spPr>
              <a:xfrm rot="15667603">
                <a:off x="19451" y="9026"/>
                <a:ext cx="194469" cy="205839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19" name="Line 333"/>
              <p:cNvSpPr/>
              <p:nvPr/>
            </p:nvSpPr>
            <p:spPr>
              <a:xfrm flipH="1" flipV="1">
                <a:off x="103669" y="55565"/>
                <a:ext cx="17999" cy="11528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0" name="Line 334"/>
              <p:cNvSpPr/>
              <p:nvPr/>
            </p:nvSpPr>
            <p:spPr>
              <a:xfrm flipV="1">
                <a:off x="56406" y="103047"/>
                <a:ext cx="122024" cy="1905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1" name="Oval 335"/>
              <p:cNvSpPr/>
              <p:nvPr/>
            </p:nvSpPr>
            <p:spPr>
              <a:xfrm rot="15667603">
                <a:off x="204039" y="94365"/>
                <a:ext cx="233363" cy="247007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2" name="Line 336"/>
              <p:cNvSpPr/>
              <p:nvPr/>
            </p:nvSpPr>
            <p:spPr>
              <a:xfrm flipH="1" flipV="1">
                <a:off x="310942" y="149687"/>
                <a:ext cx="20777" cy="138634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32" name="Group 337"/>
            <p:cNvGrpSpPr/>
            <p:nvPr/>
          </p:nvGrpSpPr>
          <p:grpSpPr>
            <a:xfrm>
              <a:off x="0" y="823141"/>
              <a:ext cx="534014" cy="535987"/>
              <a:chOff x="0" y="0"/>
              <a:chExt cx="534013" cy="535985"/>
            </a:xfrm>
          </p:grpSpPr>
          <p:sp>
            <p:nvSpPr>
              <p:cNvPr id="2324" name="Oval 338"/>
              <p:cNvSpPr/>
              <p:nvPr/>
            </p:nvSpPr>
            <p:spPr>
              <a:xfrm rot="13239364">
                <a:off x="256905" y="298141"/>
                <a:ext cx="205663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5" name="Line 339"/>
              <p:cNvSpPr/>
              <p:nvPr/>
            </p:nvSpPr>
            <p:spPr>
              <a:xfrm flipH="1" flipV="1">
                <a:off x="310406" y="358665"/>
                <a:ext cx="93614" cy="8039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6" name="Line 340"/>
              <p:cNvSpPr/>
              <p:nvPr/>
            </p:nvSpPr>
            <p:spPr>
              <a:xfrm flipV="1">
                <a:off x="322876" y="351483"/>
                <a:ext cx="75953" cy="8844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7" name="Oval 341"/>
              <p:cNvSpPr/>
              <p:nvPr/>
            </p:nvSpPr>
            <p:spPr>
              <a:xfrm rot="13239364">
                <a:off x="38473" y="110551"/>
                <a:ext cx="205663" cy="19429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8" name="Line 342"/>
              <p:cNvSpPr/>
              <p:nvPr/>
            </p:nvSpPr>
            <p:spPr>
              <a:xfrm flipH="1" flipV="1">
                <a:off x="91974" y="171075"/>
                <a:ext cx="93614" cy="8039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29" name="Line 343"/>
              <p:cNvSpPr/>
              <p:nvPr/>
            </p:nvSpPr>
            <p:spPr>
              <a:xfrm flipV="1">
                <a:off x="104444" y="163893"/>
                <a:ext cx="75953" cy="8844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0" name="Oval 344"/>
              <p:cNvSpPr/>
              <p:nvPr/>
            </p:nvSpPr>
            <p:spPr>
              <a:xfrm rot="13239364">
                <a:off x="241049" y="52258"/>
                <a:ext cx="246797" cy="23315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31" name="Line 345"/>
              <p:cNvSpPr/>
              <p:nvPr/>
            </p:nvSpPr>
            <p:spPr>
              <a:xfrm flipH="1" flipV="1">
                <a:off x="309717" y="120766"/>
                <a:ext cx="111940" cy="9720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334" name="Line 346"/>
          <p:cNvSpPr/>
          <p:nvPr/>
        </p:nvSpPr>
        <p:spPr>
          <a:xfrm>
            <a:off x="4038600" y="4724400"/>
            <a:ext cx="762000" cy="0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5" name="Rectangle 347"/>
          <p:cNvSpPr txBox="1"/>
          <p:nvPr/>
        </p:nvSpPr>
        <p:spPr>
          <a:xfrm>
            <a:off x="381000" y="5715000"/>
            <a:ext cx="8305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Oils hold water molecules apart		So oil and water tend to segregate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Bottom Up Fabrication</a:t>
            </a:r>
          </a:p>
        </p:txBody>
      </p:sp>
      <p:sp>
        <p:nvSpPr>
          <p:cNvPr id="14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534400" cy="5334000"/>
          </a:xfrm>
          <a:prstGeom prst="rect">
            <a:avLst/>
          </a:prstGeom>
        </p:spPr>
        <p:txBody>
          <a:bodyPr/>
          <a:lstStyle/>
          <a:p>
            <a:pPr defTabSz="86868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1) START with nanoscale things</a:t>
            </a:r>
            <a:endParaRPr>
              <a:solidFill>
                <a:srgbClr val="FF9933"/>
              </a:solidFill>
            </a:endParaRPr>
          </a:p>
          <a:p>
            <a:pPr defTabSz="868680">
              <a:defRPr sz="855">
                <a:solidFill>
                  <a:srgbClr val="FF9933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solidFill>
                  <a:srgbClr val="FF9933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>
                <a:solidFill>
                  <a:srgbClr val="FFFFFF"/>
                </a:solidFill>
              </a:rPr>
              <a:t>Researchers have made a LOT of progress with this</a:t>
            </a:r>
          </a:p>
          <a:p>
            <a:pPr defTabSz="868680">
              <a:defRPr sz="1710">
                <a:solidFill>
                  <a:srgbClr val="FF9933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2) Then try to find a way to get them organized in useful ways</a:t>
            </a:r>
            <a:endParaRPr>
              <a:solidFill>
                <a:srgbClr val="FF9933"/>
              </a:solidFill>
            </a:endParaRPr>
          </a:p>
          <a:p>
            <a:pPr defTabSz="868680">
              <a:defRPr sz="855">
                <a:solidFill>
                  <a:srgbClr val="FF9933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But here we are still on a steep leaning curve!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Focusing on the second more difficult step, this bottom up process is also called:  </a:t>
            </a:r>
          </a:p>
          <a:p>
            <a:pPr defTabSz="868680">
              <a:defRPr sz="76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spcBef>
                <a:spcPts val="500"/>
              </a:spcBef>
              <a:defRPr sz="228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SELF - ASSEMBLY</a:t>
            </a:r>
          </a:p>
          <a:p>
            <a:pPr algn="ctr" defTabSz="868680">
              <a:defRPr sz="760">
                <a:solidFill>
                  <a:srgbClr val="FFCC00"/>
                </a:solidFill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68680">
              <a:spcBef>
                <a:spcPts val="300"/>
              </a:spcBef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(That is: Figure out a way to get mother nature to do the hard part)</a:t>
            </a:r>
          </a:p>
          <a:p>
            <a:pPr algn="ctr" defTabSz="868680">
              <a:defRPr sz="152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Nanoscale self-assembly has been going on for BILLIONS of years</a:t>
            </a:r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Challenges are to figure:	WHERE it has been going on (we can't SEE it directly)</a:t>
            </a:r>
          </a:p>
          <a:p>
            <a:pPr defTabSz="868680">
              <a:defRPr sz="855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868680"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Which forms of self-assembly might be useful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338" name="Rectangle 95"/>
          <p:cNvSpPr txBox="1"/>
          <p:nvPr/>
        </p:nvSpPr>
        <p:spPr>
          <a:xfrm>
            <a:off x="5334000" y="1828800"/>
            <a:ext cx="1828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Or even better:</a:t>
            </a:r>
          </a:p>
        </p:txBody>
      </p:sp>
      <p:grpSp>
        <p:nvGrpSpPr>
          <p:cNvPr id="2421" name="Group 245"/>
          <p:cNvGrpSpPr/>
          <p:nvPr/>
        </p:nvGrpSpPr>
        <p:grpSpPr>
          <a:xfrm>
            <a:off x="1089881" y="2285666"/>
            <a:ext cx="2433603" cy="2311917"/>
            <a:chOff x="0" y="0"/>
            <a:chExt cx="2433602" cy="2311915"/>
          </a:xfrm>
        </p:grpSpPr>
        <p:grpSp>
          <p:nvGrpSpPr>
            <p:cNvPr id="2347" name="Group 97"/>
            <p:cNvGrpSpPr/>
            <p:nvPr/>
          </p:nvGrpSpPr>
          <p:grpSpPr>
            <a:xfrm>
              <a:off x="1461062" y="364400"/>
              <a:ext cx="569403" cy="507235"/>
              <a:chOff x="0" y="0"/>
              <a:chExt cx="569402" cy="507233"/>
            </a:xfrm>
          </p:grpSpPr>
          <p:sp>
            <p:nvSpPr>
              <p:cNvPr id="2339" name="Oval 98"/>
              <p:cNvSpPr/>
              <p:nvPr/>
            </p:nvSpPr>
            <p:spPr>
              <a:xfrm rot="1103313">
                <a:off x="25996" y="29922"/>
                <a:ext cx="222207" cy="20078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0" name="Line 99"/>
              <p:cNvSpPr/>
              <p:nvPr/>
            </p:nvSpPr>
            <p:spPr>
              <a:xfrm>
                <a:off x="75097" y="106141"/>
                <a:ext cx="126516" cy="4205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1" name="Line 100"/>
              <p:cNvSpPr/>
              <p:nvPr/>
            </p:nvSpPr>
            <p:spPr>
              <a:xfrm flipH="1">
                <a:off x="118130" y="72954"/>
                <a:ext cx="38004" cy="11431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2" name="Oval 101"/>
              <p:cNvSpPr/>
              <p:nvPr/>
            </p:nvSpPr>
            <p:spPr>
              <a:xfrm rot="1103313">
                <a:off x="321199" y="128058"/>
                <a:ext cx="222207" cy="20078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3" name="Line 102"/>
              <p:cNvSpPr/>
              <p:nvPr/>
            </p:nvSpPr>
            <p:spPr>
              <a:xfrm>
                <a:off x="370300" y="204276"/>
                <a:ext cx="126517" cy="4205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4" name="Line 103"/>
              <p:cNvSpPr/>
              <p:nvPr/>
            </p:nvSpPr>
            <p:spPr>
              <a:xfrm flipH="1">
                <a:off x="413333" y="171089"/>
                <a:ext cx="38004" cy="11431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5" name="Oval 104"/>
              <p:cNvSpPr/>
              <p:nvPr/>
            </p:nvSpPr>
            <p:spPr>
              <a:xfrm rot="1103313">
                <a:off x="94372" y="230388"/>
                <a:ext cx="266647" cy="24093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6" name="Line 105"/>
              <p:cNvSpPr/>
              <p:nvPr/>
            </p:nvSpPr>
            <p:spPr>
              <a:xfrm>
                <a:off x="150380" y="325156"/>
                <a:ext cx="151732" cy="51322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56" name="Group 106"/>
            <p:cNvGrpSpPr/>
            <p:nvPr/>
          </p:nvGrpSpPr>
          <p:grpSpPr>
            <a:xfrm>
              <a:off x="1952513" y="906949"/>
              <a:ext cx="481090" cy="535408"/>
              <a:chOff x="0" y="0"/>
              <a:chExt cx="481089" cy="535406"/>
            </a:xfrm>
          </p:grpSpPr>
          <p:sp>
            <p:nvSpPr>
              <p:cNvPr id="2348" name="Oval 107"/>
              <p:cNvSpPr/>
              <p:nvPr/>
            </p:nvSpPr>
            <p:spPr>
              <a:xfrm rot="15619893">
                <a:off x="66084" y="307689"/>
                <a:ext cx="211279" cy="21161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49" name="Line 108"/>
              <p:cNvSpPr/>
              <p:nvPr/>
            </p:nvSpPr>
            <p:spPr>
              <a:xfrm flipH="1" flipV="1">
                <a:off x="156975" y="352348"/>
                <a:ext cx="21291" cy="12496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0" name="Line 109"/>
              <p:cNvSpPr/>
              <p:nvPr/>
            </p:nvSpPr>
            <p:spPr>
              <a:xfrm flipV="1">
                <a:off x="109882" y="403461"/>
                <a:ext cx="125166" cy="2132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1" name="Oval 110"/>
              <p:cNvSpPr/>
              <p:nvPr/>
            </p:nvSpPr>
            <p:spPr>
              <a:xfrm rot="15619893">
                <a:off x="16407" y="16100"/>
                <a:ext cx="211279" cy="21161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2" name="Line 111"/>
              <p:cNvSpPr/>
              <p:nvPr/>
            </p:nvSpPr>
            <p:spPr>
              <a:xfrm flipH="1" flipV="1">
                <a:off x="107298" y="60759"/>
                <a:ext cx="21291" cy="124967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3" name="Line 112"/>
              <p:cNvSpPr/>
              <p:nvPr/>
            </p:nvSpPr>
            <p:spPr>
              <a:xfrm flipV="1">
                <a:off x="60205" y="111872"/>
                <a:ext cx="125166" cy="2132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4" name="Oval 113"/>
              <p:cNvSpPr/>
              <p:nvPr/>
            </p:nvSpPr>
            <p:spPr>
              <a:xfrm rot="15619893">
                <a:off x="207866" y="108748"/>
                <a:ext cx="253535" cy="25393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5" name="Line 114"/>
              <p:cNvSpPr/>
              <p:nvPr/>
            </p:nvSpPr>
            <p:spPr>
              <a:xfrm flipH="1" flipV="1">
                <a:off x="322935" y="161804"/>
                <a:ext cx="24710" cy="150282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65" name="Group 124"/>
            <p:cNvGrpSpPr/>
            <p:nvPr/>
          </p:nvGrpSpPr>
          <p:grpSpPr>
            <a:xfrm>
              <a:off x="1673463" y="1644652"/>
              <a:ext cx="573061" cy="557562"/>
              <a:chOff x="0" y="0"/>
              <a:chExt cx="573059" cy="557561"/>
            </a:xfrm>
          </p:grpSpPr>
          <p:sp>
            <p:nvSpPr>
              <p:cNvPr id="2357" name="Oval 125"/>
              <p:cNvSpPr/>
              <p:nvPr/>
            </p:nvSpPr>
            <p:spPr>
              <a:xfrm rot="18445096">
                <a:off x="48889" y="259624"/>
                <a:ext cx="200963" cy="22239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8" name="Line 126"/>
              <p:cNvSpPr/>
              <p:nvPr/>
            </p:nvSpPr>
            <p:spPr>
              <a:xfrm flipV="1">
                <a:off x="109289" y="320936"/>
                <a:ext cx="73267" cy="9576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59" name="Line 127"/>
              <p:cNvSpPr/>
              <p:nvPr/>
            </p:nvSpPr>
            <p:spPr>
              <a:xfrm>
                <a:off x="96630" y="330786"/>
                <a:ext cx="105979" cy="8108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0" name="Oval 128"/>
              <p:cNvSpPr/>
              <p:nvPr/>
            </p:nvSpPr>
            <p:spPr>
              <a:xfrm rot="18445096">
                <a:off x="219843" y="36173"/>
                <a:ext cx="200963" cy="22239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1" name="Line 129"/>
              <p:cNvSpPr/>
              <p:nvPr/>
            </p:nvSpPr>
            <p:spPr>
              <a:xfrm flipV="1">
                <a:off x="280243" y="97485"/>
                <a:ext cx="73267" cy="9576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2" name="Line 130"/>
              <p:cNvSpPr/>
              <p:nvPr/>
            </p:nvSpPr>
            <p:spPr>
              <a:xfrm>
                <a:off x="267584" y="107335"/>
                <a:ext cx="105979" cy="8108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3" name="Oval 131"/>
              <p:cNvSpPr/>
              <p:nvPr/>
            </p:nvSpPr>
            <p:spPr>
              <a:xfrm rot="18445096">
                <a:off x="273238" y="247279"/>
                <a:ext cx="241155" cy="26687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4" name="Line 132"/>
              <p:cNvSpPr/>
              <p:nvPr/>
            </p:nvSpPr>
            <p:spPr>
              <a:xfrm flipV="1">
                <a:off x="349041" y="324752"/>
                <a:ext cx="88757" cy="11448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74" name="Group 133"/>
            <p:cNvGrpSpPr/>
            <p:nvPr/>
          </p:nvGrpSpPr>
          <p:grpSpPr>
            <a:xfrm>
              <a:off x="0" y="401385"/>
              <a:ext cx="568845" cy="529585"/>
              <a:chOff x="0" y="0"/>
              <a:chExt cx="568844" cy="529583"/>
            </a:xfrm>
          </p:grpSpPr>
          <p:sp>
            <p:nvSpPr>
              <p:cNvPr id="2366" name="Oval 134"/>
              <p:cNvSpPr/>
              <p:nvPr/>
            </p:nvSpPr>
            <p:spPr>
              <a:xfrm rot="9359084">
                <a:off x="315398" y="165668"/>
                <a:ext cx="222207" cy="20078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7" name="Line 135"/>
              <p:cNvSpPr/>
              <p:nvPr/>
            </p:nvSpPr>
            <p:spPr>
              <a:xfrm flipH="1">
                <a:off x="367231" y="243200"/>
                <a:ext cx="121783" cy="5426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8" name="Line 136"/>
              <p:cNvSpPr/>
              <p:nvPr/>
            </p:nvSpPr>
            <p:spPr>
              <a:xfrm flipH="1" flipV="1">
                <a:off x="403202" y="210780"/>
                <a:ext cx="49030" cy="11004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69" name="Oval 137"/>
              <p:cNvSpPr/>
              <p:nvPr/>
            </p:nvSpPr>
            <p:spPr>
              <a:xfrm rot="9359084">
                <a:off x="31239" y="292274"/>
                <a:ext cx="222207" cy="20078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0" name="Line 138"/>
              <p:cNvSpPr/>
              <p:nvPr/>
            </p:nvSpPr>
            <p:spPr>
              <a:xfrm flipH="1">
                <a:off x="83072" y="369807"/>
                <a:ext cx="121783" cy="5426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1" name="Line 139"/>
              <p:cNvSpPr/>
              <p:nvPr/>
            </p:nvSpPr>
            <p:spPr>
              <a:xfrm flipH="1" flipV="1">
                <a:off x="119043" y="337386"/>
                <a:ext cx="49030" cy="11004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2" name="Oval 140"/>
              <p:cNvSpPr/>
              <p:nvPr/>
            </p:nvSpPr>
            <p:spPr>
              <a:xfrm rot="9359084">
                <a:off x="77557" y="43831"/>
                <a:ext cx="266647" cy="24093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3" name="Line 141"/>
              <p:cNvSpPr/>
              <p:nvPr/>
            </p:nvSpPr>
            <p:spPr>
              <a:xfrm flipH="1">
                <a:off x="138653" y="131141"/>
                <a:ext cx="146650" cy="6442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83" name="Group 142"/>
            <p:cNvGrpSpPr/>
            <p:nvPr/>
          </p:nvGrpSpPr>
          <p:grpSpPr>
            <a:xfrm>
              <a:off x="25063" y="1745579"/>
              <a:ext cx="568311" cy="566337"/>
              <a:chOff x="0" y="0"/>
              <a:chExt cx="568309" cy="566336"/>
            </a:xfrm>
          </p:grpSpPr>
          <p:sp>
            <p:nvSpPr>
              <p:cNvPr id="2375" name="Oval 143"/>
              <p:cNvSpPr/>
              <p:nvPr/>
            </p:nvSpPr>
            <p:spPr>
              <a:xfrm rot="13609668">
                <a:off x="245823" y="311256"/>
                <a:ext cx="210831" cy="21161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6" name="Line 144"/>
              <p:cNvSpPr/>
              <p:nvPr/>
            </p:nvSpPr>
            <p:spPr>
              <a:xfrm flipH="1" flipV="1">
                <a:off x="304928" y="374419"/>
                <a:ext cx="86550" cy="9225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7" name="Line 145"/>
              <p:cNvSpPr/>
              <p:nvPr/>
            </p:nvSpPr>
            <p:spPr>
              <a:xfrm flipV="1">
                <a:off x="306008" y="374091"/>
                <a:ext cx="92599" cy="868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8" name="Oval 146"/>
              <p:cNvSpPr/>
              <p:nvPr/>
            </p:nvSpPr>
            <p:spPr>
              <a:xfrm rot="13609668">
                <a:off x="43875" y="95994"/>
                <a:ext cx="210831" cy="21161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79" name="Line 147"/>
              <p:cNvSpPr/>
              <p:nvPr/>
            </p:nvSpPr>
            <p:spPr>
              <a:xfrm flipH="1" flipV="1">
                <a:off x="102979" y="159157"/>
                <a:ext cx="86551" cy="9225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0" name="Line 148"/>
              <p:cNvSpPr/>
              <p:nvPr/>
            </p:nvSpPr>
            <p:spPr>
              <a:xfrm flipV="1">
                <a:off x="104059" y="158829"/>
                <a:ext cx="92600" cy="86873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1" name="Oval 149"/>
              <p:cNvSpPr/>
              <p:nvPr/>
            </p:nvSpPr>
            <p:spPr>
              <a:xfrm rot="13609668">
                <a:off x="262663" y="52157"/>
                <a:ext cx="252997" cy="25393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2" name="Line 150"/>
              <p:cNvSpPr/>
              <p:nvPr/>
            </p:nvSpPr>
            <p:spPr>
              <a:xfrm flipH="1" flipV="1">
                <a:off x="338716" y="124067"/>
                <a:ext cx="103338" cy="111438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397" name="Group 194"/>
            <p:cNvGrpSpPr/>
            <p:nvPr/>
          </p:nvGrpSpPr>
          <p:grpSpPr>
            <a:xfrm>
              <a:off x="61972" y="553374"/>
              <a:ext cx="1430084" cy="1093884"/>
              <a:chOff x="0" y="0"/>
              <a:chExt cx="1430083" cy="1093882"/>
            </a:xfrm>
          </p:grpSpPr>
          <p:sp>
            <p:nvSpPr>
              <p:cNvPr id="2384" name="Oval 195"/>
              <p:cNvSpPr/>
              <p:nvPr/>
            </p:nvSpPr>
            <p:spPr>
              <a:xfrm rot="19940468">
                <a:off x="1173669" y="40115"/>
                <a:ext cx="222395" cy="20132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5" name="Line 196"/>
              <p:cNvSpPr/>
              <p:nvPr/>
            </p:nvSpPr>
            <p:spPr>
              <a:xfrm flipV="1">
                <a:off x="1223527" y="106434"/>
                <a:ext cx="118591" cy="6215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6" name="Line 197"/>
              <p:cNvSpPr/>
              <p:nvPr/>
            </p:nvSpPr>
            <p:spPr>
              <a:xfrm>
                <a:off x="1256703" y="87194"/>
                <a:ext cx="55973" cy="10679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7" name="Oval 198"/>
              <p:cNvSpPr/>
              <p:nvPr/>
            </p:nvSpPr>
            <p:spPr>
              <a:xfrm rot="19940468">
                <a:off x="1098069" y="251816"/>
                <a:ext cx="266647" cy="24115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88" name="Line 199"/>
              <p:cNvSpPr/>
              <p:nvPr/>
            </p:nvSpPr>
            <p:spPr>
              <a:xfrm flipV="1">
                <a:off x="1158529" y="337266"/>
                <a:ext cx="142207" cy="7331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396" name="Group 200"/>
              <p:cNvGrpSpPr/>
              <p:nvPr/>
            </p:nvGrpSpPr>
            <p:grpSpPr>
              <a:xfrm>
                <a:off x="0" y="293118"/>
                <a:ext cx="1157240" cy="800765"/>
                <a:chOff x="0" y="0"/>
                <a:chExt cx="1157239" cy="800763"/>
              </a:xfrm>
            </p:grpSpPr>
            <p:sp>
              <p:nvSpPr>
                <p:cNvPr id="2389" name="Oval 201"/>
                <p:cNvSpPr/>
                <p:nvPr/>
              </p:nvSpPr>
              <p:spPr>
                <a:xfrm rot="9140468">
                  <a:off x="903853" y="100219"/>
                  <a:ext cx="217857" cy="2067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90" name="Oval 202"/>
                <p:cNvSpPr/>
                <p:nvPr/>
              </p:nvSpPr>
              <p:spPr>
                <a:xfrm rot="9140468">
                  <a:off x="687168" y="38754"/>
                  <a:ext cx="217857" cy="2067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91" name="Oval 203"/>
                <p:cNvSpPr/>
                <p:nvPr/>
              </p:nvSpPr>
              <p:spPr>
                <a:xfrm rot="9140468">
                  <a:off x="614412" y="251914"/>
                  <a:ext cx="217857" cy="2067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92" name="Oval 204"/>
                <p:cNvSpPr/>
                <p:nvPr/>
              </p:nvSpPr>
              <p:spPr>
                <a:xfrm rot="9140468">
                  <a:off x="397726" y="190450"/>
                  <a:ext cx="217857" cy="2067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93" name="Oval 205"/>
                <p:cNvSpPr/>
                <p:nvPr/>
              </p:nvSpPr>
              <p:spPr>
                <a:xfrm rot="9140468">
                  <a:off x="324970" y="403609"/>
                  <a:ext cx="217857" cy="2067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94" name="Oval 206"/>
                <p:cNvSpPr/>
                <p:nvPr/>
              </p:nvSpPr>
              <p:spPr>
                <a:xfrm rot="9140468">
                  <a:off x="108285" y="342145"/>
                  <a:ext cx="217857" cy="2067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395" name="Oval 207"/>
                <p:cNvSpPr/>
                <p:nvPr/>
              </p:nvSpPr>
              <p:spPr>
                <a:xfrm rot="9140468">
                  <a:off x="35529" y="555305"/>
                  <a:ext cx="217857" cy="2067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411" name="Group 208"/>
            <p:cNvGrpSpPr/>
            <p:nvPr/>
          </p:nvGrpSpPr>
          <p:grpSpPr>
            <a:xfrm>
              <a:off x="838830" y="864154"/>
              <a:ext cx="1140832" cy="1388778"/>
              <a:chOff x="0" y="0"/>
              <a:chExt cx="1140830" cy="1388777"/>
            </a:xfrm>
          </p:grpSpPr>
          <p:sp>
            <p:nvSpPr>
              <p:cNvPr id="2398" name="Oval 209"/>
              <p:cNvSpPr/>
              <p:nvPr/>
            </p:nvSpPr>
            <p:spPr>
              <a:xfrm rot="18819597">
                <a:off x="820012" y="43479"/>
                <a:ext cx="211011" cy="21218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399" name="Line 210"/>
              <p:cNvSpPr/>
              <p:nvPr/>
            </p:nvSpPr>
            <p:spPr>
              <a:xfrm flipV="1">
                <a:off x="878333" y="101073"/>
                <a:ext cx="87704" cy="9190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00" name="Line 211"/>
              <p:cNvSpPr/>
              <p:nvPr/>
            </p:nvSpPr>
            <p:spPr>
              <a:xfrm>
                <a:off x="879334" y="105770"/>
                <a:ext cx="91939" cy="8773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01" name="Oval 212"/>
              <p:cNvSpPr/>
              <p:nvPr/>
            </p:nvSpPr>
            <p:spPr>
              <a:xfrm rot="18819597">
                <a:off x="835063" y="260012"/>
                <a:ext cx="252997" cy="254167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02" name="Line 213"/>
              <p:cNvSpPr/>
              <p:nvPr/>
            </p:nvSpPr>
            <p:spPr>
              <a:xfrm flipV="1">
                <a:off x="907675" y="334526"/>
                <a:ext cx="105619" cy="109036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410" name="Group 214"/>
              <p:cNvGrpSpPr/>
              <p:nvPr/>
            </p:nvGrpSpPr>
            <p:grpSpPr>
              <a:xfrm>
                <a:off x="0" y="415258"/>
                <a:ext cx="953655" cy="973520"/>
                <a:chOff x="0" y="0"/>
                <a:chExt cx="953654" cy="973518"/>
              </a:xfrm>
            </p:grpSpPr>
            <p:sp>
              <p:nvSpPr>
                <p:cNvPr id="2403" name="Oval 215"/>
                <p:cNvSpPr/>
                <p:nvPr/>
              </p:nvSpPr>
              <p:spPr>
                <a:xfrm rot="8019597">
                  <a:off x="700147" y="41690"/>
                  <a:ext cx="206705" cy="21785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04" name="Oval 216"/>
                <p:cNvSpPr/>
                <p:nvPr/>
              </p:nvSpPr>
              <p:spPr>
                <a:xfrm rot="8019597">
                  <a:off x="474913" y="41043"/>
                  <a:ext cx="206705" cy="21785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05" name="Oval 217"/>
                <p:cNvSpPr/>
                <p:nvPr/>
              </p:nvSpPr>
              <p:spPr>
                <a:xfrm rot="8019597">
                  <a:off x="486092" y="266000"/>
                  <a:ext cx="206705" cy="21785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06" name="Oval 218"/>
                <p:cNvSpPr/>
                <p:nvPr/>
              </p:nvSpPr>
              <p:spPr>
                <a:xfrm rot="8019597">
                  <a:off x="260858" y="265352"/>
                  <a:ext cx="206705" cy="21785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07" name="Oval 219"/>
                <p:cNvSpPr/>
                <p:nvPr/>
              </p:nvSpPr>
              <p:spPr>
                <a:xfrm rot="8019597">
                  <a:off x="272037" y="490309"/>
                  <a:ext cx="206705" cy="21785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08" name="Oval 220"/>
                <p:cNvSpPr/>
                <p:nvPr/>
              </p:nvSpPr>
              <p:spPr>
                <a:xfrm rot="8019597">
                  <a:off x="46803" y="489662"/>
                  <a:ext cx="206705" cy="21785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09" name="Oval 221"/>
                <p:cNvSpPr/>
                <p:nvPr/>
              </p:nvSpPr>
              <p:spPr>
                <a:xfrm rot="8019597">
                  <a:off x="57982" y="714618"/>
                  <a:ext cx="206705" cy="21785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420" name="Group 236"/>
            <p:cNvGrpSpPr/>
            <p:nvPr/>
          </p:nvGrpSpPr>
          <p:grpSpPr>
            <a:xfrm>
              <a:off x="895950" y="0"/>
              <a:ext cx="568068" cy="566984"/>
              <a:chOff x="0" y="0"/>
              <a:chExt cx="568066" cy="566983"/>
            </a:xfrm>
          </p:grpSpPr>
          <p:sp>
            <p:nvSpPr>
              <p:cNvPr id="2412" name="Oval 237"/>
              <p:cNvSpPr/>
              <p:nvPr/>
            </p:nvSpPr>
            <p:spPr>
              <a:xfrm rot="18839789">
                <a:off x="43924" y="255856"/>
                <a:ext cx="210831" cy="21161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13" name="Line 238"/>
              <p:cNvSpPr/>
              <p:nvPr/>
            </p:nvSpPr>
            <p:spPr>
              <a:xfrm flipV="1">
                <a:off x="102411" y="313907"/>
                <a:ext cx="87868" cy="9100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14" name="Line 239"/>
              <p:cNvSpPr/>
              <p:nvPr/>
            </p:nvSpPr>
            <p:spPr>
              <a:xfrm>
                <a:off x="103863" y="318023"/>
                <a:ext cx="91340" cy="8819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15" name="Oval 240"/>
              <p:cNvSpPr/>
              <p:nvPr/>
            </p:nvSpPr>
            <p:spPr>
              <a:xfrm rot="18839789">
                <a:off x="248948" y="43521"/>
                <a:ext cx="210831" cy="21161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16" name="Line 241"/>
              <p:cNvSpPr/>
              <p:nvPr/>
            </p:nvSpPr>
            <p:spPr>
              <a:xfrm flipV="1">
                <a:off x="307435" y="101573"/>
                <a:ext cx="87868" cy="910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17" name="Line 242"/>
              <p:cNvSpPr/>
              <p:nvPr/>
            </p:nvSpPr>
            <p:spPr>
              <a:xfrm>
                <a:off x="308887" y="105688"/>
                <a:ext cx="91340" cy="8819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18" name="Oval 243"/>
              <p:cNvSpPr/>
              <p:nvPr/>
            </p:nvSpPr>
            <p:spPr>
              <a:xfrm rot="18839789">
                <a:off x="262361" y="260819"/>
                <a:ext cx="252998" cy="25393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19" name="Line 244"/>
              <p:cNvSpPr/>
              <p:nvPr/>
            </p:nvSpPr>
            <p:spPr>
              <a:xfrm flipV="1">
                <a:off x="335163" y="334685"/>
                <a:ext cx="106197" cy="10871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422" name="Rectangle 247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t>But what if add polarized end group to oil?</a:t>
            </a:r>
          </a:p>
        </p:txBody>
      </p:sp>
      <p:grpSp>
        <p:nvGrpSpPr>
          <p:cNvPr id="2515" name="Group 359"/>
          <p:cNvGrpSpPr/>
          <p:nvPr/>
        </p:nvGrpSpPr>
        <p:grpSpPr>
          <a:xfrm>
            <a:off x="5169868" y="2590271"/>
            <a:ext cx="2265193" cy="2053993"/>
            <a:chOff x="0" y="0"/>
            <a:chExt cx="2265191" cy="2053991"/>
          </a:xfrm>
        </p:grpSpPr>
        <p:grpSp>
          <p:nvGrpSpPr>
            <p:cNvPr id="2431" name="Group 249"/>
            <p:cNvGrpSpPr/>
            <p:nvPr/>
          </p:nvGrpSpPr>
          <p:grpSpPr>
            <a:xfrm>
              <a:off x="1157730" y="1536098"/>
              <a:ext cx="547900" cy="517894"/>
              <a:chOff x="0" y="0"/>
              <a:chExt cx="547898" cy="517892"/>
            </a:xfrm>
          </p:grpSpPr>
          <p:sp>
            <p:nvSpPr>
              <p:cNvPr id="2423" name="Oval 250"/>
              <p:cNvSpPr/>
              <p:nvPr/>
            </p:nvSpPr>
            <p:spPr>
              <a:xfrm rot="9326754">
                <a:off x="303134" y="161320"/>
                <a:ext cx="213507" cy="19690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4" name="Line 251"/>
              <p:cNvSpPr/>
              <p:nvPr/>
            </p:nvSpPr>
            <p:spPr>
              <a:xfrm flipH="1">
                <a:off x="353256" y="237352"/>
                <a:ext cx="116520" cy="5323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5" name="Line 252"/>
              <p:cNvSpPr/>
              <p:nvPr/>
            </p:nvSpPr>
            <p:spPr>
              <a:xfrm flipH="1" flipV="1">
                <a:off x="386553" y="205779"/>
                <a:ext cx="49095" cy="107458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6" name="Oval 253"/>
              <p:cNvSpPr/>
              <p:nvPr/>
            </p:nvSpPr>
            <p:spPr>
              <a:xfrm rot="9326754">
                <a:off x="31257" y="285532"/>
                <a:ext cx="213507" cy="19690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7" name="Line 254"/>
              <p:cNvSpPr/>
              <p:nvPr/>
            </p:nvSpPr>
            <p:spPr>
              <a:xfrm flipH="1">
                <a:off x="81379" y="361563"/>
                <a:ext cx="116519" cy="5323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8" name="Line 255"/>
              <p:cNvSpPr/>
              <p:nvPr/>
            </p:nvSpPr>
            <p:spPr>
              <a:xfrm flipH="1" flipV="1">
                <a:off x="114676" y="329990"/>
                <a:ext cx="49095" cy="107459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29" name="Oval 256"/>
              <p:cNvSpPr/>
              <p:nvPr/>
            </p:nvSpPr>
            <p:spPr>
              <a:xfrm rot="9326754">
                <a:off x="72206" y="42549"/>
                <a:ext cx="256207" cy="2362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0" name="Line 257"/>
              <p:cNvSpPr/>
              <p:nvPr/>
            </p:nvSpPr>
            <p:spPr>
              <a:xfrm flipH="1">
                <a:off x="131190" y="128158"/>
                <a:ext cx="140325" cy="63209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440" name="Group 258"/>
            <p:cNvGrpSpPr/>
            <p:nvPr/>
          </p:nvGrpSpPr>
          <p:grpSpPr>
            <a:xfrm>
              <a:off x="-1" y="1494943"/>
              <a:ext cx="528429" cy="536203"/>
              <a:chOff x="0" y="0"/>
              <a:chExt cx="528427" cy="536201"/>
            </a:xfrm>
          </p:grpSpPr>
          <p:sp>
            <p:nvSpPr>
              <p:cNvPr id="2432" name="Oval 259"/>
              <p:cNvSpPr/>
              <p:nvPr/>
            </p:nvSpPr>
            <p:spPr>
              <a:xfrm rot="14652356">
                <a:off x="159239" y="297022"/>
                <a:ext cx="207197" cy="20333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3" name="Line 260"/>
              <p:cNvSpPr/>
              <p:nvPr/>
            </p:nvSpPr>
            <p:spPr>
              <a:xfrm flipH="1" flipV="1">
                <a:off x="232167" y="345107"/>
                <a:ext cx="54096" cy="11193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4" name="Line 261"/>
              <p:cNvSpPr/>
              <p:nvPr/>
            </p:nvSpPr>
            <p:spPr>
              <a:xfrm flipV="1">
                <a:off x="208827" y="372716"/>
                <a:ext cx="109843" cy="5308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5" name="Oval 262"/>
              <p:cNvSpPr/>
              <p:nvPr/>
            </p:nvSpPr>
            <p:spPr>
              <a:xfrm rot="14652356">
                <a:off x="33016" y="35849"/>
                <a:ext cx="207197" cy="203331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6" name="Line 263"/>
              <p:cNvSpPr/>
              <p:nvPr/>
            </p:nvSpPr>
            <p:spPr>
              <a:xfrm flipH="1" flipV="1">
                <a:off x="105944" y="83935"/>
                <a:ext cx="54096" cy="11193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7" name="Line 264"/>
              <p:cNvSpPr/>
              <p:nvPr/>
            </p:nvSpPr>
            <p:spPr>
              <a:xfrm flipV="1">
                <a:off x="82604" y="111543"/>
                <a:ext cx="109843" cy="53086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8" name="Oval 265"/>
              <p:cNvSpPr/>
              <p:nvPr/>
            </p:nvSpPr>
            <p:spPr>
              <a:xfrm rot="14652356">
                <a:off x="240171" y="66473"/>
                <a:ext cx="248637" cy="243997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39" name="Line 266"/>
              <p:cNvSpPr/>
              <p:nvPr/>
            </p:nvSpPr>
            <p:spPr>
              <a:xfrm flipH="1" flipV="1">
                <a:off x="333321" y="122033"/>
                <a:ext cx="64228" cy="134842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449" name="Group 267"/>
            <p:cNvGrpSpPr/>
            <p:nvPr/>
          </p:nvGrpSpPr>
          <p:grpSpPr>
            <a:xfrm>
              <a:off x="1735697" y="1488133"/>
              <a:ext cx="529495" cy="533610"/>
              <a:chOff x="0" y="0"/>
              <a:chExt cx="529493" cy="533609"/>
            </a:xfrm>
          </p:grpSpPr>
          <p:sp>
            <p:nvSpPr>
              <p:cNvPr id="2441" name="Oval 268"/>
              <p:cNvSpPr/>
              <p:nvPr/>
            </p:nvSpPr>
            <p:spPr>
              <a:xfrm rot="9215347">
                <a:off x="290580" y="165482"/>
                <a:ext cx="203513" cy="20693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2" name="Line 269"/>
              <p:cNvSpPr/>
              <p:nvPr/>
            </p:nvSpPr>
            <p:spPr>
              <a:xfrm flipH="1">
                <a:off x="339472" y="246084"/>
                <a:ext cx="109363" cy="5431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3" name="Line 270"/>
              <p:cNvSpPr/>
              <p:nvPr/>
            </p:nvSpPr>
            <p:spPr>
              <a:xfrm flipH="1" flipV="1">
                <a:off x="365926" y="213065"/>
                <a:ext cx="55228" cy="11120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4" name="Oval 271"/>
              <p:cNvSpPr/>
              <p:nvPr/>
            </p:nvSpPr>
            <p:spPr>
              <a:xfrm rot="9215347">
                <a:off x="35401" y="292214"/>
                <a:ext cx="203513" cy="20693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5" name="Line 272"/>
              <p:cNvSpPr/>
              <p:nvPr/>
            </p:nvSpPr>
            <p:spPr>
              <a:xfrm flipH="1">
                <a:off x="84294" y="372816"/>
                <a:ext cx="109362" cy="54314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6" name="Line 273"/>
              <p:cNvSpPr/>
              <p:nvPr/>
            </p:nvSpPr>
            <p:spPr>
              <a:xfrm flipH="1" flipV="1">
                <a:off x="110748" y="339798"/>
                <a:ext cx="55227" cy="11120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7" name="Oval 274"/>
              <p:cNvSpPr/>
              <p:nvPr/>
            </p:nvSpPr>
            <p:spPr>
              <a:xfrm rot="9215347">
                <a:off x="59800" y="41355"/>
                <a:ext cx="244215" cy="24831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48" name="Line 275"/>
              <p:cNvSpPr/>
              <p:nvPr/>
            </p:nvSpPr>
            <p:spPr>
              <a:xfrm flipH="1">
                <a:off x="116970" y="132321"/>
                <a:ext cx="131770" cy="6448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458" name="Group 276"/>
            <p:cNvGrpSpPr/>
            <p:nvPr/>
          </p:nvGrpSpPr>
          <p:grpSpPr>
            <a:xfrm>
              <a:off x="558914" y="1470171"/>
              <a:ext cx="512415" cy="393805"/>
              <a:chOff x="0" y="0"/>
              <a:chExt cx="512413" cy="393804"/>
            </a:xfrm>
          </p:grpSpPr>
          <p:sp>
            <p:nvSpPr>
              <p:cNvPr id="2450" name="Oval 277"/>
              <p:cNvSpPr/>
              <p:nvPr/>
            </p:nvSpPr>
            <p:spPr>
              <a:xfrm rot="10800000">
                <a:off x="298907" y="196901"/>
                <a:ext cx="213507" cy="19690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1" name="Line 278"/>
              <p:cNvSpPr/>
              <p:nvPr/>
            </p:nvSpPr>
            <p:spPr>
              <a:xfrm flipH="1">
                <a:off x="341609" y="299904"/>
                <a:ext cx="128104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2" name="Line 279"/>
              <p:cNvSpPr/>
              <p:nvPr/>
            </p:nvSpPr>
            <p:spPr>
              <a:xfrm flipV="1">
                <a:off x="406930" y="236282"/>
                <a:ext cx="1" cy="11814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3" name="Oval 280"/>
              <p:cNvSpPr/>
              <p:nvPr/>
            </p:nvSpPr>
            <p:spPr>
              <a:xfrm rot="10800000">
                <a:off x="0" y="196901"/>
                <a:ext cx="213507" cy="19690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4" name="Line 281"/>
              <p:cNvSpPr/>
              <p:nvPr/>
            </p:nvSpPr>
            <p:spPr>
              <a:xfrm flipH="1">
                <a:off x="42701" y="299904"/>
                <a:ext cx="128104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5" name="Line 282"/>
              <p:cNvSpPr/>
              <p:nvPr/>
            </p:nvSpPr>
            <p:spPr>
              <a:xfrm flipV="1">
                <a:off x="108023" y="236282"/>
                <a:ext cx="1" cy="11814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6" name="Oval 283"/>
              <p:cNvSpPr/>
              <p:nvPr/>
            </p:nvSpPr>
            <p:spPr>
              <a:xfrm rot="10800000">
                <a:off x="128104" y="-1"/>
                <a:ext cx="256207" cy="236283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57" name="Line 284"/>
              <p:cNvSpPr/>
              <p:nvPr/>
            </p:nvSpPr>
            <p:spPr>
              <a:xfrm flipH="1" flipV="1">
                <a:off x="180591" y="117320"/>
                <a:ext cx="153902" cy="82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2472" name="Group 294"/>
            <p:cNvGrpSpPr/>
            <p:nvPr/>
          </p:nvGrpSpPr>
          <p:grpSpPr>
            <a:xfrm>
              <a:off x="233478" y="50677"/>
              <a:ext cx="406661" cy="1494982"/>
              <a:chOff x="0" y="0"/>
              <a:chExt cx="406659" cy="1494981"/>
            </a:xfrm>
          </p:grpSpPr>
          <p:sp>
            <p:nvSpPr>
              <p:cNvPr id="2459" name="Oval 295"/>
              <p:cNvSpPr/>
              <p:nvPr/>
            </p:nvSpPr>
            <p:spPr>
              <a:xfrm rot="5400000">
                <a:off x="201256" y="1289578"/>
                <a:ext cx="206933" cy="20387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0" name="Line 296"/>
              <p:cNvSpPr/>
              <p:nvPr/>
            </p:nvSpPr>
            <p:spPr>
              <a:xfrm flipH="1">
                <a:off x="309173" y="1329859"/>
                <a:ext cx="1" cy="12458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1" name="Line 297"/>
              <p:cNvSpPr/>
              <p:nvPr/>
            </p:nvSpPr>
            <p:spPr>
              <a:xfrm flipH="1">
                <a:off x="244849" y="1390880"/>
                <a:ext cx="122107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2" name="Oval 298"/>
              <p:cNvSpPr/>
              <p:nvPr/>
            </p:nvSpPr>
            <p:spPr>
              <a:xfrm rot="5400000">
                <a:off x="-1948" y="1125294"/>
                <a:ext cx="248110" cy="24421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63" name="Line 299"/>
              <p:cNvSpPr/>
              <p:nvPr/>
            </p:nvSpPr>
            <p:spPr>
              <a:xfrm flipH="1">
                <a:off x="121017" y="1170857"/>
                <a:ext cx="1091" cy="14886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471" name="Group 300"/>
              <p:cNvGrpSpPr/>
              <p:nvPr/>
            </p:nvGrpSpPr>
            <p:grpSpPr>
              <a:xfrm>
                <a:off x="8722" y="0"/>
                <a:ext cx="366321" cy="1114902"/>
                <a:chOff x="0" y="0"/>
                <a:chExt cx="366320" cy="1114901"/>
              </a:xfrm>
            </p:grpSpPr>
            <p:sp>
              <p:nvSpPr>
                <p:cNvPr id="2464" name="Oval 301"/>
                <p:cNvSpPr/>
                <p:nvPr/>
              </p:nvSpPr>
              <p:spPr>
                <a:xfrm rot="16200000">
                  <a:off x="3308" y="908883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65" name="Oval 302"/>
                <p:cNvSpPr/>
                <p:nvPr/>
              </p:nvSpPr>
              <p:spPr>
                <a:xfrm rot="16200000">
                  <a:off x="160302" y="756851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66" name="Oval 303"/>
                <p:cNvSpPr/>
                <p:nvPr/>
              </p:nvSpPr>
              <p:spPr>
                <a:xfrm rot="16200000">
                  <a:off x="3308" y="604819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67" name="Oval 304"/>
                <p:cNvSpPr/>
                <p:nvPr/>
              </p:nvSpPr>
              <p:spPr>
                <a:xfrm rot="16200000">
                  <a:off x="160302" y="452787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68" name="Oval 305"/>
                <p:cNvSpPr/>
                <p:nvPr/>
              </p:nvSpPr>
              <p:spPr>
                <a:xfrm rot="16200000">
                  <a:off x="3308" y="300755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69" name="Oval 306"/>
                <p:cNvSpPr/>
                <p:nvPr/>
              </p:nvSpPr>
              <p:spPr>
                <a:xfrm rot="16200000">
                  <a:off x="160302" y="148723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70" name="Oval 307"/>
                <p:cNvSpPr/>
                <p:nvPr/>
              </p:nvSpPr>
              <p:spPr>
                <a:xfrm rot="16200000">
                  <a:off x="3308" y="-3309"/>
                  <a:ext cx="202711" cy="209328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486" name="Group 308"/>
            <p:cNvGrpSpPr/>
            <p:nvPr/>
          </p:nvGrpSpPr>
          <p:grpSpPr>
            <a:xfrm>
              <a:off x="756793" y="-1"/>
              <a:ext cx="406661" cy="1494983"/>
              <a:chOff x="0" y="0"/>
              <a:chExt cx="406659" cy="1494981"/>
            </a:xfrm>
          </p:grpSpPr>
          <p:sp>
            <p:nvSpPr>
              <p:cNvPr id="2473" name="Oval 309"/>
              <p:cNvSpPr/>
              <p:nvPr/>
            </p:nvSpPr>
            <p:spPr>
              <a:xfrm rot="5400000">
                <a:off x="201256" y="1289578"/>
                <a:ext cx="206933" cy="20387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4" name="Line 310"/>
              <p:cNvSpPr/>
              <p:nvPr/>
            </p:nvSpPr>
            <p:spPr>
              <a:xfrm flipH="1">
                <a:off x="309173" y="1329859"/>
                <a:ext cx="1" cy="12458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5" name="Line 311"/>
              <p:cNvSpPr/>
              <p:nvPr/>
            </p:nvSpPr>
            <p:spPr>
              <a:xfrm flipH="1">
                <a:off x="244849" y="1390880"/>
                <a:ext cx="122107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6" name="Oval 312"/>
              <p:cNvSpPr/>
              <p:nvPr/>
            </p:nvSpPr>
            <p:spPr>
              <a:xfrm rot="5400000">
                <a:off x="-1948" y="1125294"/>
                <a:ext cx="248110" cy="24421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77" name="Line 313"/>
              <p:cNvSpPr/>
              <p:nvPr/>
            </p:nvSpPr>
            <p:spPr>
              <a:xfrm flipH="1">
                <a:off x="121017" y="1170857"/>
                <a:ext cx="1091" cy="14886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485" name="Group 314"/>
              <p:cNvGrpSpPr/>
              <p:nvPr/>
            </p:nvGrpSpPr>
            <p:grpSpPr>
              <a:xfrm>
                <a:off x="8722" y="0"/>
                <a:ext cx="366321" cy="1114902"/>
                <a:chOff x="0" y="0"/>
                <a:chExt cx="366320" cy="1114901"/>
              </a:xfrm>
            </p:grpSpPr>
            <p:sp>
              <p:nvSpPr>
                <p:cNvPr id="2478" name="Oval 315"/>
                <p:cNvSpPr/>
                <p:nvPr/>
              </p:nvSpPr>
              <p:spPr>
                <a:xfrm rot="16200000">
                  <a:off x="3308" y="908883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79" name="Oval 316"/>
                <p:cNvSpPr/>
                <p:nvPr/>
              </p:nvSpPr>
              <p:spPr>
                <a:xfrm rot="16200000">
                  <a:off x="160302" y="756851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80" name="Oval 317"/>
                <p:cNvSpPr/>
                <p:nvPr/>
              </p:nvSpPr>
              <p:spPr>
                <a:xfrm rot="16200000">
                  <a:off x="3308" y="604819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81" name="Oval 318"/>
                <p:cNvSpPr/>
                <p:nvPr/>
              </p:nvSpPr>
              <p:spPr>
                <a:xfrm rot="16200000">
                  <a:off x="160302" y="452787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82" name="Oval 319"/>
                <p:cNvSpPr/>
                <p:nvPr/>
              </p:nvSpPr>
              <p:spPr>
                <a:xfrm rot="16200000">
                  <a:off x="3308" y="300755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83" name="Oval 320"/>
                <p:cNvSpPr/>
                <p:nvPr/>
              </p:nvSpPr>
              <p:spPr>
                <a:xfrm rot="16200000">
                  <a:off x="160302" y="148723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84" name="Oval 321"/>
                <p:cNvSpPr/>
                <p:nvPr/>
              </p:nvSpPr>
              <p:spPr>
                <a:xfrm rot="16200000">
                  <a:off x="3308" y="-3309"/>
                  <a:ext cx="202711" cy="209328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500" name="Group 331"/>
            <p:cNvGrpSpPr/>
            <p:nvPr/>
          </p:nvGrpSpPr>
          <p:grpSpPr>
            <a:xfrm>
              <a:off x="1280108" y="-1"/>
              <a:ext cx="406661" cy="1494983"/>
              <a:chOff x="0" y="0"/>
              <a:chExt cx="406659" cy="1494981"/>
            </a:xfrm>
          </p:grpSpPr>
          <p:sp>
            <p:nvSpPr>
              <p:cNvPr id="2487" name="Oval 332"/>
              <p:cNvSpPr/>
              <p:nvPr/>
            </p:nvSpPr>
            <p:spPr>
              <a:xfrm rot="5400000">
                <a:off x="201256" y="1289578"/>
                <a:ext cx="206933" cy="20387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8" name="Line 333"/>
              <p:cNvSpPr/>
              <p:nvPr/>
            </p:nvSpPr>
            <p:spPr>
              <a:xfrm flipH="1">
                <a:off x="309173" y="1329859"/>
                <a:ext cx="1" cy="12458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89" name="Line 334"/>
              <p:cNvSpPr/>
              <p:nvPr/>
            </p:nvSpPr>
            <p:spPr>
              <a:xfrm flipH="1">
                <a:off x="244849" y="1390880"/>
                <a:ext cx="122107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90" name="Oval 335"/>
              <p:cNvSpPr/>
              <p:nvPr/>
            </p:nvSpPr>
            <p:spPr>
              <a:xfrm rot="5400000">
                <a:off x="-1948" y="1125294"/>
                <a:ext cx="248110" cy="24421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491" name="Line 336"/>
              <p:cNvSpPr/>
              <p:nvPr/>
            </p:nvSpPr>
            <p:spPr>
              <a:xfrm flipH="1">
                <a:off x="121017" y="1170857"/>
                <a:ext cx="1091" cy="14886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499" name="Group 337"/>
              <p:cNvGrpSpPr/>
              <p:nvPr/>
            </p:nvGrpSpPr>
            <p:grpSpPr>
              <a:xfrm>
                <a:off x="8722" y="0"/>
                <a:ext cx="366321" cy="1114902"/>
                <a:chOff x="0" y="0"/>
                <a:chExt cx="366320" cy="1114901"/>
              </a:xfrm>
            </p:grpSpPr>
            <p:sp>
              <p:nvSpPr>
                <p:cNvPr id="2492" name="Oval 338"/>
                <p:cNvSpPr/>
                <p:nvPr/>
              </p:nvSpPr>
              <p:spPr>
                <a:xfrm rot="16200000">
                  <a:off x="3308" y="908883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93" name="Oval 339"/>
                <p:cNvSpPr/>
                <p:nvPr/>
              </p:nvSpPr>
              <p:spPr>
                <a:xfrm rot="16200000">
                  <a:off x="160302" y="756851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94" name="Oval 340"/>
                <p:cNvSpPr/>
                <p:nvPr/>
              </p:nvSpPr>
              <p:spPr>
                <a:xfrm rot="16200000">
                  <a:off x="3308" y="604819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95" name="Oval 341"/>
                <p:cNvSpPr/>
                <p:nvPr/>
              </p:nvSpPr>
              <p:spPr>
                <a:xfrm rot="16200000">
                  <a:off x="160302" y="452787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96" name="Oval 342"/>
                <p:cNvSpPr/>
                <p:nvPr/>
              </p:nvSpPr>
              <p:spPr>
                <a:xfrm rot="16200000">
                  <a:off x="3308" y="300755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97" name="Oval 343"/>
                <p:cNvSpPr/>
                <p:nvPr/>
              </p:nvSpPr>
              <p:spPr>
                <a:xfrm rot="16200000">
                  <a:off x="160302" y="148723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498" name="Oval 344"/>
                <p:cNvSpPr/>
                <p:nvPr/>
              </p:nvSpPr>
              <p:spPr>
                <a:xfrm rot="16200000">
                  <a:off x="3308" y="-3309"/>
                  <a:ext cx="202711" cy="209328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514" name="Group 345"/>
            <p:cNvGrpSpPr/>
            <p:nvPr/>
          </p:nvGrpSpPr>
          <p:grpSpPr>
            <a:xfrm>
              <a:off x="1815416" y="-1"/>
              <a:ext cx="406661" cy="1494983"/>
              <a:chOff x="0" y="0"/>
              <a:chExt cx="406659" cy="1494981"/>
            </a:xfrm>
          </p:grpSpPr>
          <p:sp>
            <p:nvSpPr>
              <p:cNvPr id="2501" name="Oval 346"/>
              <p:cNvSpPr/>
              <p:nvPr/>
            </p:nvSpPr>
            <p:spPr>
              <a:xfrm rot="5400000">
                <a:off x="201256" y="1289578"/>
                <a:ext cx="206933" cy="203875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02" name="Line 347"/>
              <p:cNvSpPr/>
              <p:nvPr/>
            </p:nvSpPr>
            <p:spPr>
              <a:xfrm flipH="1">
                <a:off x="309173" y="1329859"/>
                <a:ext cx="1" cy="124582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03" name="Line 348"/>
              <p:cNvSpPr/>
              <p:nvPr/>
            </p:nvSpPr>
            <p:spPr>
              <a:xfrm flipH="1">
                <a:off x="244849" y="1390880"/>
                <a:ext cx="122107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04" name="Oval 349"/>
              <p:cNvSpPr/>
              <p:nvPr/>
            </p:nvSpPr>
            <p:spPr>
              <a:xfrm rot="5400000">
                <a:off x="-1948" y="1125294"/>
                <a:ext cx="248110" cy="244215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05" name="Line 350"/>
              <p:cNvSpPr/>
              <p:nvPr/>
            </p:nvSpPr>
            <p:spPr>
              <a:xfrm flipH="1">
                <a:off x="121017" y="1170857"/>
                <a:ext cx="1091" cy="148865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513" name="Group 351"/>
              <p:cNvGrpSpPr/>
              <p:nvPr/>
            </p:nvGrpSpPr>
            <p:grpSpPr>
              <a:xfrm>
                <a:off x="8722" y="0"/>
                <a:ext cx="366321" cy="1114902"/>
                <a:chOff x="0" y="0"/>
                <a:chExt cx="366320" cy="1114901"/>
              </a:xfrm>
            </p:grpSpPr>
            <p:sp>
              <p:nvSpPr>
                <p:cNvPr id="2506" name="Oval 352"/>
                <p:cNvSpPr/>
                <p:nvPr/>
              </p:nvSpPr>
              <p:spPr>
                <a:xfrm rot="16200000">
                  <a:off x="3308" y="908883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07" name="Oval 353"/>
                <p:cNvSpPr/>
                <p:nvPr/>
              </p:nvSpPr>
              <p:spPr>
                <a:xfrm rot="16200000">
                  <a:off x="160302" y="756851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08" name="Oval 354"/>
                <p:cNvSpPr/>
                <p:nvPr/>
              </p:nvSpPr>
              <p:spPr>
                <a:xfrm rot="16200000">
                  <a:off x="3308" y="604819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09" name="Oval 355"/>
                <p:cNvSpPr/>
                <p:nvPr/>
              </p:nvSpPr>
              <p:spPr>
                <a:xfrm rot="16200000">
                  <a:off x="160302" y="452787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10" name="Oval 356"/>
                <p:cNvSpPr/>
                <p:nvPr/>
              </p:nvSpPr>
              <p:spPr>
                <a:xfrm rot="16200000">
                  <a:off x="3308" y="300755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11" name="Oval 357"/>
                <p:cNvSpPr/>
                <p:nvPr/>
              </p:nvSpPr>
              <p:spPr>
                <a:xfrm rot="16200000">
                  <a:off x="160302" y="148723"/>
                  <a:ext cx="202711" cy="209327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512" name="Oval 358"/>
                <p:cNvSpPr/>
                <p:nvPr/>
              </p:nvSpPr>
              <p:spPr>
                <a:xfrm rot="16200000">
                  <a:off x="3308" y="-3309"/>
                  <a:ext cx="202711" cy="209328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sp>
        <p:nvSpPr>
          <p:cNvPr id="2516" name="Rectangle 360"/>
          <p:cNvSpPr txBox="1"/>
          <p:nvPr/>
        </p:nvSpPr>
        <p:spPr>
          <a:xfrm>
            <a:off x="3505200" y="4800600"/>
            <a:ext cx="5410200" cy="1219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Long molecules organize:</a:t>
            </a:r>
          </a:p>
          <a:p>
            <a:pPr algn="l"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Hydrophillic (water loving) ends aligned in same direction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Becomes the low energy interface with the water</a:t>
            </a:r>
          </a:p>
        </p:txBody>
      </p:sp>
      <p:sp>
        <p:nvSpPr>
          <p:cNvPr id="2517" name="Line 362"/>
          <p:cNvSpPr/>
          <p:nvPr/>
        </p:nvSpPr>
        <p:spPr>
          <a:xfrm>
            <a:off x="4267200" y="3352800"/>
            <a:ext cx="762000" cy="0"/>
          </a:xfrm>
          <a:prstGeom prst="line">
            <a:avLst/>
          </a:prstGeom>
          <a:ln w="76200">
            <a:solidFill>
              <a:srgbClr val="FF9933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531" name="Group 363"/>
          <p:cNvGrpSpPr/>
          <p:nvPr/>
        </p:nvGrpSpPr>
        <p:grpSpPr>
          <a:xfrm>
            <a:off x="3428999" y="914400"/>
            <a:ext cx="2057402" cy="515939"/>
            <a:chOff x="0" y="0"/>
            <a:chExt cx="2057401" cy="515938"/>
          </a:xfrm>
        </p:grpSpPr>
        <p:sp>
          <p:nvSpPr>
            <p:cNvPr id="2518" name="Oval 364"/>
            <p:cNvSpPr/>
            <p:nvPr/>
          </p:nvSpPr>
          <p:spPr>
            <a:xfrm>
              <a:off x="1772618" y="0"/>
              <a:ext cx="284783" cy="258661"/>
            </a:xfrm>
            <a:prstGeom prst="ellipse">
              <a:avLst/>
            </a:prstGeom>
            <a:solidFill>
              <a:srgbClr val="FF3300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9" name="Line 365"/>
            <p:cNvSpPr/>
            <p:nvPr/>
          </p:nvSpPr>
          <p:spPr>
            <a:xfrm>
              <a:off x="1829284" y="124489"/>
              <a:ext cx="17145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0" name="Line 366"/>
            <p:cNvSpPr/>
            <p:nvPr/>
          </p:nvSpPr>
          <p:spPr>
            <a:xfrm>
              <a:off x="1915009" y="51178"/>
              <a:ext cx="1" cy="15492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1" name="Oval 367"/>
            <p:cNvSpPr/>
            <p:nvPr/>
          </p:nvSpPr>
          <p:spPr>
            <a:xfrm>
              <a:off x="1545955" y="206098"/>
              <a:ext cx="341449" cy="309841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2" name="Line 368"/>
            <p:cNvSpPr/>
            <p:nvPr/>
          </p:nvSpPr>
          <p:spPr>
            <a:xfrm>
              <a:off x="1611339" y="361018"/>
              <a:ext cx="204869" cy="1384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530" name="Group 369"/>
            <p:cNvGrpSpPr/>
            <p:nvPr/>
          </p:nvGrpSpPr>
          <p:grpSpPr>
            <a:xfrm>
              <a:off x="-1" y="40113"/>
              <a:ext cx="1534334" cy="464760"/>
              <a:chOff x="0" y="0"/>
              <a:chExt cx="1534332" cy="464758"/>
            </a:xfrm>
          </p:grpSpPr>
          <p:sp>
            <p:nvSpPr>
              <p:cNvPr id="2523" name="Oval 370"/>
              <p:cNvSpPr/>
              <p:nvPr/>
            </p:nvSpPr>
            <p:spPr>
              <a:xfrm rot="10800000">
                <a:off x="1255362" y="199182"/>
                <a:ext cx="278971" cy="26557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24" name="Oval 371"/>
              <p:cNvSpPr/>
              <p:nvPr/>
            </p:nvSpPr>
            <p:spPr>
              <a:xfrm rot="10800000">
                <a:off x="1046135" y="-1"/>
                <a:ext cx="278971" cy="26557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25" name="Oval 372"/>
              <p:cNvSpPr/>
              <p:nvPr/>
            </p:nvSpPr>
            <p:spPr>
              <a:xfrm rot="10800000">
                <a:off x="836908" y="199182"/>
                <a:ext cx="278971" cy="26557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26" name="Oval 373"/>
              <p:cNvSpPr/>
              <p:nvPr/>
            </p:nvSpPr>
            <p:spPr>
              <a:xfrm rot="10800000">
                <a:off x="627681" y="-1"/>
                <a:ext cx="278971" cy="26557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27" name="Oval 374"/>
              <p:cNvSpPr/>
              <p:nvPr/>
            </p:nvSpPr>
            <p:spPr>
              <a:xfrm rot="10800000">
                <a:off x="418454" y="199182"/>
                <a:ext cx="278971" cy="26557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28" name="Oval 375"/>
              <p:cNvSpPr/>
              <p:nvPr/>
            </p:nvSpPr>
            <p:spPr>
              <a:xfrm rot="10800000">
                <a:off x="209227" y="-1"/>
                <a:ext cx="278971" cy="26557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29" name="Oval 376"/>
              <p:cNvSpPr/>
              <p:nvPr/>
            </p:nvSpPr>
            <p:spPr>
              <a:xfrm rot="10800000">
                <a:off x="0" y="199182"/>
                <a:ext cx="278971" cy="265577"/>
              </a:xfrm>
              <a:prstGeom prst="ellipse">
                <a:avLst/>
              </a:prstGeom>
              <a:solidFill>
                <a:srgbClr val="FFCC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2532" name="Rectangle 377"/>
          <p:cNvSpPr txBox="1"/>
          <p:nvPr/>
        </p:nvSpPr>
        <p:spPr>
          <a:xfrm>
            <a:off x="304800" y="1828800"/>
            <a:ext cx="36576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Then water IS attracted to ends: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2535" name="Rectangle 2"/>
          <p:cNvSpPr txBox="1">
            <a:spLocks noGrp="1"/>
          </p:cNvSpPr>
          <p:nvPr>
            <p:ph type="title"/>
          </p:nvPr>
        </p:nvSpPr>
        <p:spPr>
          <a:xfrm>
            <a:off x="1485900" y="19318"/>
            <a:ext cx="6172200" cy="83820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Use in complex self-assembly?</a:t>
            </a:r>
          </a:p>
        </p:txBody>
      </p:sp>
      <p:sp>
        <p:nvSpPr>
          <p:cNvPr id="2536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276600" y="990600"/>
            <a:ext cx="3581400" cy="762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Float layer of oily molecules on top of water bath</a:t>
            </a:r>
          </a:p>
        </p:txBody>
      </p:sp>
      <p:grpSp>
        <p:nvGrpSpPr>
          <p:cNvPr id="2747" name="Group 216"/>
          <p:cNvGrpSpPr/>
          <p:nvPr/>
        </p:nvGrpSpPr>
        <p:grpSpPr>
          <a:xfrm>
            <a:off x="505803" y="990600"/>
            <a:ext cx="2658813" cy="1093200"/>
            <a:chOff x="0" y="0"/>
            <a:chExt cx="2658812" cy="1093199"/>
          </a:xfrm>
        </p:grpSpPr>
        <p:grpSp>
          <p:nvGrpSpPr>
            <p:cNvPr id="2718" name="Group 187"/>
            <p:cNvGrpSpPr/>
            <p:nvPr/>
          </p:nvGrpSpPr>
          <p:grpSpPr>
            <a:xfrm>
              <a:off x="0" y="197167"/>
              <a:ext cx="2658813" cy="896033"/>
              <a:chOff x="0" y="0"/>
              <a:chExt cx="2658812" cy="896031"/>
            </a:xfrm>
          </p:grpSpPr>
          <p:grpSp>
            <p:nvGrpSpPr>
              <p:cNvPr id="2627" name="Group 5"/>
              <p:cNvGrpSpPr/>
              <p:nvPr/>
            </p:nvGrpSpPr>
            <p:grpSpPr>
              <a:xfrm>
                <a:off x="0" y="-1"/>
                <a:ext cx="1391232" cy="896033"/>
                <a:chOff x="0" y="0"/>
                <a:chExt cx="1391231" cy="896031"/>
              </a:xfrm>
            </p:grpSpPr>
            <p:grpSp>
              <p:nvGrpSpPr>
                <p:cNvPr id="2545" name="Group 6"/>
                <p:cNvGrpSpPr/>
                <p:nvPr/>
              </p:nvGrpSpPr>
              <p:grpSpPr>
                <a:xfrm>
                  <a:off x="349635" y="289576"/>
                  <a:ext cx="332013" cy="226441"/>
                  <a:chOff x="0" y="0"/>
                  <a:chExt cx="332011" cy="226439"/>
                </a:xfrm>
              </p:grpSpPr>
              <p:sp>
                <p:nvSpPr>
                  <p:cNvPr id="2537" name="Oval 7"/>
                  <p:cNvSpPr/>
                  <p:nvPr/>
                </p:nvSpPr>
                <p:spPr>
                  <a:xfrm rot="21471553">
                    <a:off x="1982" y="9667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38" name="Line 8"/>
                  <p:cNvSpPr/>
                  <p:nvPr/>
                </p:nvSpPr>
                <p:spPr>
                  <a:xfrm flipV="1">
                    <a:off x="29268" y="60674"/>
                    <a:ext cx="81988" cy="306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39" name="Line 9"/>
                  <p:cNvSpPr/>
                  <p:nvPr/>
                </p:nvSpPr>
                <p:spPr>
                  <a:xfrm>
                    <a:off x="69135" y="31453"/>
                    <a:ext cx="2437" cy="6517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40" name="Oval 10"/>
                  <p:cNvSpPr/>
                  <p:nvPr/>
                </p:nvSpPr>
                <p:spPr>
                  <a:xfrm rot="21471553">
                    <a:off x="193287" y="2516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41" name="Line 11"/>
                  <p:cNvSpPr/>
                  <p:nvPr/>
                </p:nvSpPr>
                <p:spPr>
                  <a:xfrm flipV="1">
                    <a:off x="220572" y="53523"/>
                    <a:ext cx="81989" cy="306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42" name="Line 12"/>
                  <p:cNvSpPr/>
                  <p:nvPr/>
                </p:nvSpPr>
                <p:spPr>
                  <a:xfrm>
                    <a:off x="260440" y="24302"/>
                    <a:ext cx="2437" cy="6517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43" name="Oval 13"/>
                  <p:cNvSpPr/>
                  <p:nvPr/>
                </p:nvSpPr>
                <p:spPr>
                  <a:xfrm rot="21471553">
                    <a:off x="87615" y="92982"/>
                    <a:ext cx="164091" cy="13043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44" name="Line 14"/>
                  <p:cNvSpPr/>
                  <p:nvPr/>
                </p:nvSpPr>
                <p:spPr>
                  <a:xfrm flipV="1">
                    <a:off x="119556" y="156844"/>
                    <a:ext cx="98517" cy="3231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54" name="Group 15"/>
                <p:cNvGrpSpPr/>
                <p:nvPr/>
              </p:nvGrpSpPr>
              <p:grpSpPr>
                <a:xfrm>
                  <a:off x="706527" y="100770"/>
                  <a:ext cx="331827" cy="318742"/>
                  <a:chOff x="0" y="0"/>
                  <a:chExt cx="331826" cy="318741"/>
                </a:xfrm>
              </p:grpSpPr>
              <p:sp>
                <p:nvSpPr>
                  <p:cNvPr id="2546" name="Oval 16"/>
                  <p:cNvSpPr/>
                  <p:nvPr/>
                </p:nvSpPr>
                <p:spPr>
                  <a:xfrm rot="2077207">
                    <a:off x="18771" y="29220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47" name="Line 17"/>
                  <p:cNvSpPr/>
                  <p:nvPr/>
                </p:nvSpPr>
                <p:spPr>
                  <a:xfrm>
                    <a:off x="54773" y="58885"/>
                    <a:ext cx="67519" cy="4661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48" name="Line 18"/>
                  <p:cNvSpPr/>
                  <p:nvPr/>
                </p:nvSpPr>
                <p:spPr>
                  <a:xfrm flipH="1">
                    <a:off x="68728" y="56373"/>
                    <a:ext cx="37054" cy="5367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49" name="Oval 19"/>
                  <p:cNvSpPr/>
                  <p:nvPr/>
                </p:nvSpPr>
                <p:spPr>
                  <a:xfrm rot="2077207">
                    <a:off x="176313" y="137982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50" name="Line 20"/>
                  <p:cNvSpPr/>
                  <p:nvPr/>
                </p:nvSpPr>
                <p:spPr>
                  <a:xfrm>
                    <a:off x="212315" y="167647"/>
                    <a:ext cx="67518" cy="4661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51" name="Line 21"/>
                  <p:cNvSpPr/>
                  <p:nvPr/>
                </p:nvSpPr>
                <p:spPr>
                  <a:xfrm flipH="1">
                    <a:off x="226269" y="165135"/>
                    <a:ext cx="37054" cy="5367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52" name="Oval 22"/>
                  <p:cNvSpPr/>
                  <p:nvPr/>
                </p:nvSpPr>
                <p:spPr>
                  <a:xfrm rot="2077207">
                    <a:off x="28288" y="153238"/>
                    <a:ext cx="164091" cy="13043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53" name="Line 23"/>
                  <p:cNvSpPr/>
                  <p:nvPr/>
                </p:nvSpPr>
                <p:spPr>
                  <a:xfrm>
                    <a:off x="69072" y="189972"/>
                    <a:ext cx="80859" cy="56373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63" name="Group 24"/>
                <p:cNvGrpSpPr/>
                <p:nvPr/>
              </p:nvGrpSpPr>
              <p:grpSpPr>
                <a:xfrm>
                  <a:off x="630970" y="382491"/>
                  <a:ext cx="344917" cy="294323"/>
                  <a:chOff x="0" y="0"/>
                  <a:chExt cx="344916" cy="294322"/>
                </a:xfrm>
              </p:grpSpPr>
              <p:sp>
                <p:nvSpPr>
                  <p:cNvPr id="2555" name="Oval 25"/>
                  <p:cNvSpPr/>
                  <p:nvPr/>
                </p:nvSpPr>
                <p:spPr>
                  <a:xfrm rot="20267023">
                    <a:off x="15473" y="94200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56" name="Line 26"/>
                  <p:cNvSpPr/>
                  <p:nvPr/>
                </p:nvSpPr>
                <p:spPr>
                  <a:xfrm flipV="1">
                    <a:off x="44942" y="131408"/>
                    <a:ext cx="75955" cy="3102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57" name="Line 27"/>
                  <p:cNvSpPr/>
                  <p:nvPr/>
                </p:nvSpPr>
                <p:spPr>
                  <a:xfrm>
                    <a:off x="71562" y="118600"/>
                    <a:ext cx="24660" cy="6037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58" name="Oval 28"/>
                  <p:cNvSpPr/>
                  <p:nvPr/>
                </p:nvSpPr>
                <p:spPr>
                  <a:xfrm rot="20267023">
                    <a:off x="192700" y="21816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59" name="Line 29"/>
                  <p:cNvSpPr/>
                  <p:nvPr/>
                </p:nvSpPr>
                <p:spPr>
                  <a:xfrm flipV="1">
                    <a:off x="222169" y="59025"/>
                    <a:ext cx="75955" cy="3102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60" name="Line 30"/>
                  <p:cNvSpPr/>
                  <p:nvPr/>
                </p:nvSpPr>
                <p:spPr>
                  <a:xfrm>
                    <a:off x="248788" y="46217"/>
                    <a:ext cx="24661" cy="60378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61" name="Oval 31"/>
                  <p:cNvSpPr/>
                  <p:nvPr/>
                </p:nvSpPr>
                <p:spPr>
                  <a:xfrm rot="20267023">
                    <a:off x="127402" y="137704"/>
                    <a:ext cx="164091" cy="13043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62" name="Line 32"/>
                  <p:cNvSpPr/>
                  <p:nvPr/>
                </p:nvSpPr>
                <p:spPr>
                  <a:xfrm flipV="1">
                    <a:off x="163031" y="185031"/>
                    <a:ext cx="91422" cy="36851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72" name="Group 33"/>
                <p:cNvGrpSpPr/>
                <p:nvPr/>
              </p:nvGrpSpPr>
              <p:grpSpPr>
                <a:xfrm>
                  <a:off x="287190" y="-1"/>
                  <a:ext cx="343909" cy="299151"/>
                  <a:chOff x="0" y="0"/>
                  <a:chExt cx="343907" cy="299149"/>
                </a:xfrm>
              </p:grpSpPr>
              <p:sp>
                <p:nvSpPr>
                  <p:cNvPr id="2564" name="Oval 34"/>
                  <p:cNvSpPr/>
                  <p:nvPr/>
                </p:nvSpPr>
                <p:spPr>
                  <a:xfrm rot="20148986">
                    <a:off x="16264" y="101664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65" name="Line 35"/>
                  <p:cNvSpPr/>
                  <p:nvPr/>
                </p:nvSpPr>
                <p:spPr>
                  <a:xfrm flipV="1">
                    <a:off x="46210" y="137611"/>
                    <a:ext cx="74846" cy="33611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66" name="Line 36"/>
                  <p:cNvSpPr/>
                  <p:nvPr/>
                </p:nvSpPr>
                <p:spPr>
                  <a:xfrm>
                    <a:off x="71332" y="126525"/>
                    <a:ext cx="26718" cy="5949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67" name="Oval 37"/>
                  <p:cNvSpPr/>
                  <p:nvPr/>
                </p:nvSpPr>
                <p:spPr>
                  <a:xfrm rot="20148986">
                    <a:off x="190901" y="23239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68" name="Line 38"/>
                  <p:cNvSpPr/>
                  <p:nvPr/>
                </p:nvSpPr>
                <p:spPr>
                  <a:xfrm flipV="1">
                    <a:off x="220848" y="59186"/>
                    <a:ext cx="74845" cy="33611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69" name="Line 39"/>
                  <p:cNvSpPr/>
                  <p:nvPr/>
                </p:nvSpPr>
                <p:spPr>
                  <a:xfrm>
                    <a:off x="245969" y="48100"/>
                    <a:ext cx="26719" cy="5949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70" name="Oval 40"/>
                  <p:cNvSpPr/>
                  <p:nvPr/>
                </p:nvSpPr>
                <p:spPr>
                  <a:xfrm rot="20148986">
                    <a:off x="129985" y="140824"/>
                    <a:ext cx="164091" cy="13043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71" name="Line 41"/>
                  <p:cNvSpPr/>
                  <p:nvPr/>
                </p:nvSpPr>
                <p:spPr>
                  <a:xfrm flipV="1">
                    <a:off x="166292" y="186616"/>
                    <a:ext cx="90103" cy="39968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81" name="Group 42"/>
                <p:cNvGrpSpPr/>
                <p:nvPr/>
              </p:nvGrpSpPr>
              <p:grpSpPr>
                <a:xfrm>
                  <a:off x="376930" y="535406"/>
                  <a:ext cx="293671" cy="274547"/>
                  <a:chOff x="0" y="0"/>
                  <a:chExt cx="293670" cy="274545"/>
                </a:xfrm>
              </p:grpSpPr>
              <p:sp>
                <p:nvSpPr>
                  <p:cNvPr id="2573" name="Oval 43"/>
                  <p:cNvSpPr/>
                  <p:nvPr/>
                </p:nvSpPr>
                <p:spPr>
                  <a:xfrm rot="15814288">
                    <a:off x="36715" y="144512"/>
                    <a:ext cx="108699" cy="136743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74" name="Line 44"/>
                  <p:cNvSpPr/>
                  <p:nvPr/>
                </p:nvSpPr>
                <p:spPr>
                  <a:xfrm flipH="1" flipV="1">
                    <a:off x="84517" y="181440"/>
                    <a:ext cx="7303" cy="64810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75" name="Line 45"/>
                  <p:cNvSpPr/>
                  <p:nvPr/>
                </p:nvSpPr>
                <p:spPr>
                  <a:xfrm flipV="1">
                    <a:off x="51005" y="208921"/>
                    <a:ext cx="81531" cy="918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76" name="Oval 46"/>
                  <p:cNvSpPr/>
                  <p:nvPr/>
                </p:nvSpPr>
                <p:spPr>
                  <a:xfrm rot="15814288">
                    <a:off x="19677" y="-6709"/>
                    <a:ext cx="108699" cy="136743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77" name="Line 47"/>
                  <p:cNvSpPr/>
                  <p:nvPr/>
                </p:nvSpPr>
                <p:spPr>
                  <a:xfrm flipH="1" flipV="1">
                    <a:off x="67479" y="30218"/>
                    <a:ext cx="7303" cy="64810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78" name="Line 48"/>
                  <p:cNvSpPr/>
                  <p:nvPr/>
                </p:nvSpPr>
                <p:spPr>
                  <a:xfrm flipV="1">
                    <a:off x="33967" y="57699"/>
                    <a:ext cx="81530" cy="9188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79" name="Oval 49"/>
                  <p:cNvSpPr/>
                  <p:nvPr/>
                </p:nvSpPr>
                <p:spPr>
                  <a:xfrm rot="15814288">
                    <a:off x="139619" y="41448"/>
                    <a:ext cx="130439" cy="164091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80" name="Line 50"/>
                  <p:cNvSpPr/>
                  <p:nvPr/>
                </p:nvSpPr>
                <p:spPr>
                  <a:xfrm flipH="1" flipV="1">
                    <a:off x="201094" y="85175"/>
                    <a:ext cx="8208" cy="7792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90" name="Group 51"/>
                <p:cNvGrpSpPr/>
                <p:nvPr/>
              </p:nvGrpSpPr>
              <p:grpSpPr>
                <a:xfrm>
                  <a:off x="997626" y="324321"/>
                  <a:ext cx="325599" cy="292619"/>
                  <a:chOff x="0" y="0"/>
                  <a:chExt cx="325597" cy="292617"/>
                </a:xfrm>
              </p:grpSpPr>
              <p:sp>
                <p:nvSpPr>
                  <p:cNvPr id="2582" name="Oval 52"/>
                  <p:cNvSpPr/>
                  <p:nvPr/>
                </p:nvSpPr>
                <p:spPr>
                  <a:xfrm rot="6666599">
                    <a:off x="187891" y="6955"/>
                    <a:ext cx="108699" cy="136743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83" name="Line 53"/>
                  <p:cNvSpPr/>
                  <p:nvPr/>
                </p:nvSpPr>
                <p:spPr>
                  <a:xfrm flipH="1">
                    <a:off x="233214" y="46589"/>
                    <a:ext cx="23491" cy="6084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84" name="Line 54"/>
                  <p:cNvSpPr/>
                  <p:nvPr/>
                </p:nvSpPr>
                <p:spPr>
                  <a:xfrm flipH="1" flipV="1">
                    <a:off x="204835" y="59959"/>
                    <a:ext cx="76540" cy="29550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85" name="Oval 55"/>
                  <p:cNvSpPr/>
                  <p:nvPr/>
                </p:nvSpPr>
                <p:spPr>
                  <a:xfrm rot="6666599">
                    <a:off x="133083" y="148920"/>
                    <a:ext cx="108699" cy="136743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86" name="Line 56"/>
                  <p:cNvSpPr/>
                  <p:nvPr/>
                </p:nvSpPr>
                <p:spPr>
                  <a:xfrm flipH="1">
                    <a:off x="178406" y="188555"/>
                    <a:ext cx="23490" cy="6084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87" name="Line 57"/>
                  <p:cNvSpPr/>
                  <p:nvPr/>
                </p:nvSpPr>
                <p:spPr>
                  <a:xfrm flipH="1" flipV="1">
                    <a:off x="150026" y="201925"/>
                    <a:ext cx="76540" cy="29550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88" name="Oval 58"/>
                  <p:cNvSpPr/>
                  <p:nvPr/>
                </p:nvSpPr>
                <p:spPr>
                  <a:xfrm rot="6666599">
                    <a:off x="34809" y="19940"/>
                    <a:ext cx="130439" cy="164091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89" name="Line 59"/>
                  <p:cNvSpPr/>
                  <p:nvPr/>
                </p:nvSpPr>
                <p:spPr>
                  <a:xfrm flipH="1">
                    <a:off x="85632" y="64803"/>
                    <a:ext cx="28751" cy="72891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599" name="Group 60"/>
                <p:cNvGrpSpPr/>
                <p:nvPr/>
              </p:nvGrpSpPr>
              <p:grpSpPr>
                <a:xfrm>
                  <a:off x="880114" y="573586"/>
                  <a:ext cx="327665" cy="322446"/>
                  <a:chOff x="0" y="0"/>
                  <a:chExt cx="327663" cy="322445"/>
                </a:xfrm>
              </p:grpSpPr>
              <p:sp>
                <p:nvSpPr>
                  <p:cNvPr id="2591" name="Oval 61"/>
                  <p:cNvSpPr/>
                  <p:nvPr/>
                </p:nvSpPr>
                <p:spPr>
                  <a:xfrm rot="13057422">
                    <a:off x="170586" y="183311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92" name="Line 62"/>
                  <p:cNvSpPr/>
                  <p:nvPr/>
                </p:nvSpPr>
                <p:spPr>
                  <a:xfrm flipH="1" flipV="1">
                    <a:off x="204972" y="215189"/>
                    <a:ext cx="64984" cy="5008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93" name="Line 63"/>
                  <p:cNvSpPr/>
                  <p:nvPr/>
                </p:nvSpPr>
                <p:spPr>
                  <a:xfrm flipV="1">
                    <a:off x="220188" y="212219"/>
                    <a:ext cx="39815" cy="5165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94" name="Oval 64"/>
                  <p:cNvSpPr/>
                  <p:nvPr/>
                </p:nvSpPr>
                <p:spPr>
                  <a:xfrm rot="13057422">
                    <a:off x="18959" y="66443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95" name="Line 65"/>
                  <p:cNvSpPr/>
                  <p:nvPr/>
                </p:nvSpPr>
                <p:spPr>
                  <a:xfrm flipH="1" flipV="1">
                    <a:off x="53346" y="98321"/>
                    <a:ext cx="64984" cy="5008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96" name="Line 66"/>
                  <p:cNvSpPr/>
                  <p:nvPr/>
                </p:nvSpPr>
                <p:spPr>
                  <a:xfrm flipV="1">
                    <a:off x="68561" y="95351"/>
                    <a:ext cx="39816" cy="5165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97" name="Oval 67"/>
                  <p:cNvSpPr/>
                  <p:nvPr/>
                </p:nvSpPr>
                <p:spPr>
                  <a:xfrm rot="13057422">
                    <a:off x="140821" y="36523"/>
                    <a:ext cx="164091" cy="13043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598" name="Line 68"/>
                  <p:cNvSpPr/>
                  <p:nvPr/>
                </p:nvSpPr>
                <p:spPr>
                  <a:xfrm flipH="1" flipV="1">
                    <a:off x="184784" y="71819"/>
                    <a:ext cx="77794" cy="60532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08" name="Group 69"/>
                <p:cNvGrpSpPr/>
                <p:nvPr/>
              </p:nvGrpSpPr>
              <p:grpSpPr>
                <a:xfrm>
                  <a:off x="1057191" y="24111"/>
                  <a:ext cx="334041" cy="316771"/>
                  <a:chOff x="0" y="0"/>
                  <a:chExt cx="334040" cy="316770"/>
                </a:xfrm>
              </p:grpSpPr>
              <p:sp>
                <p:nvSpPr>
                  <p:cNvPr id="2600" name="Oval 70"/>
                  <p:cNvSpPr/>
                  <p:nvPr/>
                </p:nvSpPr>
                <p:spPr>
                  <a:xfrm rot="1995405">
                    <a:off x="18606" y="28592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01" name="Line 71"/>
                  <p:cNvSpPr/>
                  <p:nvPr/>
                </p:nvSpPr>
                <p:spPr>
                  <a:xfrm>
                    <a:off x="54015" y="59034"/>
                    <a:ext cx="68609" cy="4499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02" name="Line 72"/>
                  <p:cNvSpPr/>
                  <p:nvPr/>
                </p:nvSpPr>
                <p:spPr>
                  <a:xfrm flipH="1">
                    <a:off x="69198" y="55325"/>
                    <a:ext cx="35767" cy="54538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03" name="Oval 73"/>
                  <p:cNvSpPr/>
                  <p:nvPr/>
                </p:nvSpPr>
                <p:spPr>
                  <a:xfrm rot="1995405">
                    <a:off x="178691" y="133576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04" name="Line 74"/>
                  <p:cNvSpPr/>
                  <p:nvPr/>
                </p:nvSpPr>
                <p:spPr>
                  <a:xfrm>
                    <a:off x="214100" y="164017"/>
                    <a:ext cx="68609" cy="4499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05" name="Line 75"/>
                  <p:cNvSpPr/>
                  <p:nvPr/>
                </p:nvSpPr>
                <p:spPr>
                  <a:xfrm flipH="1">
                    <a:off x="229283" y="160308"/>
                    <a:ext cx="35767" cy="54538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06" name="Oval 76"/>
                  <p:cNvSpPr/>
                  <p:nvPr/>
                </p:nvSpPr>
                <p:spPr>
                  <a:xfrm rot="1995405">
                    <a:off x="31326" y="152021"/>
                    <a:ext cx="164091" cy="13043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07" name="Line 77"/>
                  <p:cNvSpPr/>
                  <p:nvPr/>
                </p:nvSpPr>
                <p:spPr>
                  <a:xfrm>
                    <a:off x="71444" y="189744"/>
                    <a:ext cx="82178" cy="54433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17" name="Group 78"/>
                <p:cNvGrpSpPr/>
                <p:nvPr/>
              </p:nvGrpSpPr>
              <p:grpSpPr>
                <a:xfrm>
                  <a:off x="0" y="202676"/>
                  <a:ext cx="305827" cy="282196"/>
                  <a:chOff x="0" y="0"/>
                  <a:chExt cx="305826" cy="282195"/>
                </a:xfrm>
              </p:grpSpPr>
              <p:sp>
                <p:nvSpPr>
                  <p:cNvPr id="2609" name="Oval 79"/>
                  <p:cNvSpPr/>
                  <p:nvPr/>
                </p:nvSpPr>
                <p:spPr>
                  <a:xfrm rot="15539158">
                    <a:off x="52219" y="147414"/>
                    <a:ext cx="108699" cy="136743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10" name="Line 80"/>
                  <p:cNvSpPr/>
                  <p:nvPr/>
                </p:nvSpPr>
                <p:spPr>
                  <a:xfrm flipH="1" flipV="1">
                    <a:off x="97478" y="184967"/>
                    <a:ext cx="12461" cy="6401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11" name="Line 81"/>
                  <p:cNvSpPr/>
                  <p:nvPr/>
                </p:nvSpPr>
                <p:spPr>
                  <a:xfrm flipV="1">
                    <a:off x="67057" y="208570"/>
                    <a:ext cx="80535" cy="15676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12" name="Oval 82"/>
                  <p:cNvSpPr/>
                  <p:nvPr/>
                </p:nvSpPr>
                <p:spPr>
                  <a:xfrm rot="15539158">
                    <a:off x="23145" y="-1961"/>
                    <a:ext cx="108699" cy="136743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13" name="Line 83"/>
                  <p:cNvSpPr/>
                  <p:nvPr/>
                </p:nvSpPr>
                <p:spPr>
                  <a:xfrm flipH="1" flipV="1">
                    <a:off x="68404" y="35592"/>
                    <a:ext cx="12461" cy="6401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14" name="Line 84"/>
                  <p:cNvSpPr/>
                  <p:nvPr/>
                </p:nvSpPr>
                <p:spPr>
                  <a:xfrm flipV="1">
                    <a:off x="37984" y="59195"/>
                    <a:ext cx="80534" cy="15676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15" name="Oval 85"/>
                  <p:cNvSpPr/>
                  <p:nvPr/>
                </p:nvSpPr>
                <p:spPr>
                  <a:xfrm rot="15539158">
                    <a:off x="147613" y="35540"/>
                    <a:ext cx="130439" cy="164091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16" name="Line 86"/>
                  <p:cNvSpPr/>
                  <p:nvPr/>
                </p:nvSpPr>
                <p:spPr>
                  <a:xfrm flipH="1" flipV="1">
                    <a:off x="206036" y="79688"/>
                    <a:ext cx="14411" cy="77020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626" name="Group 87"/>
                <p:cNvGrpSpPr/>
                <p:nvPr/>
              </p:nvGrpSpPr>
              <p:grpSpPr>
                <a:xfrm>
                  <a:off x="949" y="475967"/>
                  <a:ext cx="327965" cy="323376"/>
                  <a:chOff x="0" y="0"/>
                  <a:chExt cx="327964" cy="323374"/>
                </a:xfrm>
              </p:grpSpPr>
              <p:sp>
                <p:nvSpPr>
                  <p:cNvPr id="2618" name="Oval 88"/>
                  <p:cNvSpPr/>
                  <p:nvPr/>
                </p:nvSpPr>
                <p:spPr>
                  <a:xfrm rot="13110918">
                    <a:off x="168759" y="183924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19" name="Line 89"/>
                  <p:cNvSpPr/>
                  <p:nvPr/>
                </p:nvSpPr>
                <p:spPr>
                  <a:xfrm flipH="1" flipV="1">
                    <a:off x="203509" y="215276"/>
                    <a:ext cx="64196" cy="5109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20" name="Line 90"/>
                  <p:cNvSpPr/>
                  <p:nvPr/>
                </p:nvSpPr>
                <p:spPr>
                  <a:xfrm flipV="1">
                    <a:off x="217955" y="213153"/>
                    <a:ext cx="40614" cy="51031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21" name="Oval 91"/>
                  <p:cNvSpPr/>
                  <p:nvPr/>
                </p:nvSpPr>
                <p:spPr>
                  <a:xfrm rot="13110918">
                    <a:off x="18969" y="64711"/>
                    <a:ext cx="136743" cy="108699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22" name="Line 92"/>
                  <p:cNvSpPr/>
                  <p:nvPr/>
                </p:nvSpPr>
                <p:spPr>
                  <a:xfrm flipH="1" flipV="1">
                    <a:off x="53719" y="96063"/>
                    <a:ext cx="64197" cy="5109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23" name="Line 93"/>
                  <p:cNvSpPr/>
                  <p:nvPr/>
                </p:nvSpPr>
                <p:spPr>
                  <a:xfrm flipV="1">
                    <a:off x="68166" y="93940"/>
                    <a:ext cx="40614" cy="51031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24" name="Oval 94"/>
                  <p:cNvSpPr/>
                  <p:nvPr/>
                </p:nvSpPr>
                <p:spPr>
                  <a:xfrm rot="13110918">
                    <a:off x="141110" y="36902"/>
                    <a:ext cx="164092" cy="13043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625" name="Line 95"/>
                  <p:cNvSpPr/>
                  <p:nvPr/>
                </p:nvSpPr>
                <p:spPr>
                  <a:xfrm flipH="1" flipV="1">
                    <a:off x="185544" y="71609"/>
                    <a:ext cx="76843" cy="6173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636" name="Group 97"/>
              <p:cNvGrpSpPr/>
              <p:nvPr/>
            </p:nvGrpSpPr>
            <p:grpSpPr>
              <a:xfrm>
                <a:off x="1621800" y="58664"/>
                <a:ext cx="331866" cy="226243"/>
                <a:chOff x="0" y="0"/>
                <a:chExt cx="331865" cy="226242"/>
              </a:xfrm>
            </p:grpSpPr>
            <p:sp>
              <p:nvSpPr>
                <p:cNvPr id="2628" name="Oval 98"/>
                <p:cNvSpPr/>
                <p:nvPr/>
              </p:nvSpPr>
              <p:spPr>
                <a:xfrm rot="21471553">
                  <a:off x="1980" y="9662"/>
                  <a:ext cx="136683" cy="10860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29" name="Line 99"/>
                <p:cNvSpPr/>
                <p:nvPr/>
              </p:nvSpPr>
              <p:spPr>
                <a:xfrm flipV="1">
                  <a:off x="29254" y="60623"/>
                  <a:ext cx="81953" cy="306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30" name="Line 100"/>
                <p:cNvSpPr/>
                <p:nvPr/>
              </p:nvSpPr>
              <p:spPr>
                <a:xfrm>
                  <a:off x="69105" y="31429"/>
                  <a:ext cx="2435" cy="65116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31" name="Oval 101"/>
                <p:cNvSpPr/>
                <p:nvPr/>
              </p:nvSpPr>
              <p:spPr>
                <a:xfrm rot="21471553">
                  <a:off x="193202" y="2514"/>
                  <a:ext cx="136683" cy="10860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32" name="Line 102"/>
                <p:cNvSpPr/>
                <p:nvPr/>
              </p:nvSpPr>
              <p:spPr>
                <a:xfrm flipV="1">
                  <a:off x="220476" y="53475"/>
                  <a:ext cx="81952" cy="306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33" name="Line 103"/>
                <p:cNvSpPr/>
                <p:nvPr/>
              </p:nvSpPr>
              <p:spPr>
                <a:xfrm>
                  <a:off x="260327" y="24281"/>
                  <a:ext cx="2435" cy="65116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34" name="Oval 104"/>
                <p:cNvSpPr/>
                <p:nvPr/>
              </p:nvSpPr>
              <p:spPr>
                <a:xfrm rot="21471553">
                  <a:off x="87574" y="92902"/>
                  <a:ext cx="164019" cy="13032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35" name="Line 105"/>
                <p:cNvSpPr/>
                <p:nvPr/>
              </p:nvSpPr>
              <p:spPr>
                <a:xfrm flipV="1">
                  <a:off x="119501" y="156706"/>
                  <a:ext cx="98475" cy="3230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645" name="Group 106"/>
              <p:cNvGrpSpPr/>
              <p:nvPr/>
            </p:nvGrpSpPr>
            <p:grpSpPr>
              <a:xfrm>
                <a:off x="1956709" y="95307"/>
                <a:ext cx="282177" cy="287372"/>
                <a:chOff x="0" y="0"/>
                <a:chExt cx="282175" cy="287370"/>
              </a:xfrm>
            </p:grpSpPr>
            <p:sp>
              <p:nvSpPr>
                <p:cNvPr id="2637" name="Oval 107"/>
                <p:cNvSpPr/>
                <p:nvPr/>
              </p:nvSpPr>
              <p:spPr>
                <a:xfrm rot="5005547">
                  <a:off x="135520" y="-869"/>
                  <a:ext cx="114281" cy="1301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38" name="Line 108"/>
                <p:cNvSpPr/>
                <p:nvPr/>
              </p:nvSpPr>
              <p:spPr>
                <a:xfrm>
                  <a:off x="191521" y="30470"/>
                  <a:ext cx="7851" cy="6811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39" name="Line 109"/>
                <p:cNvSpPr/>
                <p:nvPr/>
              </p:nvSpPr>
              <p:spPr>
                <a:xfrm flipH="1">
                  <a:off x="154429" y="59113"/>
                  <a:ext cx="77588" cy="894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40" name="Oval 110"/>
                <p:cNvSpPr/>
                <p:nvPr/>
              </p:nvSpPr>
              <p:spPr>
                <a:xfrm rot="5005547">
                  <a:off x="153837" y="158070"/>
                  <a:ext cx="114281" cy="1301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41" name="Line 111"/>
                <p:cNvSpPr/>
                <p:nvPr/>
              </p:nvSpPr>
              <p:spPr>
                <a:xfrm>
                  <a:off x="209838" y="189409"/>
                  <a:ext cx="7851" cy="6811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42" name="Line 112"/>
                <p:cNvSpPr/>
                <p:nvPr/>
              </p:nvSpPr>
              <p:spPr>
                <a:xfrm flipH="1">
                  <a:off x="172747" y="218052"/>
                  <a:ext cx="77587" cy="894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43" name="Oval 113"/>
                <p:cNvSpPr/>
                <p:nvPr/>
              </p:nvSpPr>
              <p:spPr>
                <a:xfrm rot="5005547">
                  <a:off x="16869" y="78996"/>
                  <a:ext cx="137137" cy="15620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44" name="Line 114"/>
                <p:cNvSpPr/>
                <p:nvPr/>
              </p:nvSpPr>
              <p:spPr>
                <a:xfrm>
                  <a:off x="80640" y="115470"/>
                  <a:ext cx="8894" cy="8189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654" name="Group 115"/>
              <p:cNvGrpSpPr/>
              <p:nvPr/>
            </p:nvGrpSpPr>
            <p:grpSpPr>
              <a:xfrm>
                <a:off x="1962855" y="361931"/>
                <a:ext cx="337252" cy="312719"/>
                <a:chOff x="0" y="0"/>
                <a:chExt cx="337250" cy="312718"/>
              </a:xfrm>
            </p:grpSpPr>
            <p:sp>
              <p:nvSpPr>
                <p:cNvPr id="2646" name="Oval 116"/>
                <p:cNvSpPr/>
                <p:nvPr/>
              </p:nvSpPr>
              <p:spPr>
                <a:xfrm rot="8946054">
                  <a:off x="182382" y="78461"/>
                  <a:ext cx="136683" cy="10860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47" name="Line 117"/>
                <p:cNvSpPr/>
                <p:nvPr/>
              </p:nvSpPr>
              <p:spPr>
                <a:xfrm flipH="1">
                  <a:off x="216794" y="114439"/>
                  <a:ext cx="70371" cy="4211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48" name="Line 118"/>
                <p:cNvSpPr/>
                <p:nvPr/>
              </p:nvSpPr>
              <p:spPr>
                <a:xfrm flipH="1" flipV="1">
                  <a:off x="235172" y="104481"/>
                  <a:ext cx="33463" cy="5591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49" name="Oval 119"/>
                <p:cNvSpPr/>
                <p:nvPr/>
              </p:nvSpPr>
              <p:spPr>
                <a:xfrm rot="8946054">
                  <a:off x="18185" y="176728"/>
                  <a:ext cx="136683" cy="10860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50" name="Line 120"/>
                <p:cNvSpPr/>
                <p:nvPr/>
              </p:nvSpPr>
              <p:spPr>
                <a:xfrm flipH="1">
                  <a:off x="52597" y="212705"/>
                  <a:ext cx="70371" cy="4211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51" name="Line 121"/>
                <p:cNvSpPr/>
                <p:nvPr/>
              </p:nvSpPr>
              <p:spPr>
                <a:xfrm flipH="1" flipV="1">
                  <a:off x="70975" y="202747"/>
                  <a:ext cx="33463" cy="5591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52" name="Oval 122"/>
                <p:cNvSpPr/>
                <p:nvPr/>
              </p:nvSpPr>
              <p:spPr>
                <a:xfrm rot="8946054">
                  <a:off x="36423" y="32865"/>
                  <a:ext cx="164019" cy="13032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53" name="Line 123"/>
                <p:cNvSpPr/>
                <p:nvPr/>
              </p:nvSpPr>
              <p:spPr>
                <a:xfrm flipH="1">
                  <a:off x="76662" y="72290"/>
                  <a:ext cx="84774" cy="50209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663" name="Group 124"/>
              <p:cNvGrpSpPr/>
              <p:nvPr/>
            </p:nvGrpSpPr>
            <p:grpSpPr>
              <a:xfrm>
                <a:off x="1653273" y="328969"/>
                <a:ext cx="323158" cy="303066"/>
                <a:chOff x="0" y="0"/>
                <a:chExt cx="323156" cy="303064"/>
              </a:xfrm>
            </p:grpSpPr>
            <p:sp>
              <p:nvSpPr>
                <p:cNvPr id="2655" name="Oval 125"/>
                <p:cNvSpPr/>
                <p:nvPr/>
              </p:nvSpPr>
              <p:spPr>
                <a:xfrm rot="6921203">
                  <a:off x="182908" y="14311"/>
                  <a:ext cx="114037" cy="1301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56" name="Line 126"/>
                <p:cNvSpPr/>
                <p:nvPr/>
              </p:nvSpPr>
              <p:spPr>
                <a:xfrm flipH="1">
                  <a:off x="227811" y="50315"/>
                  <a:ext cx="29299" cy="6183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57" name="Line 127"/>
                <p:cNvSpPr/>
                <p:nvPr/>
              </p:nvSpPr>
              <p:spPr>
                <a:xfrm flipH="1" flipV="1">
                  <a:off x="205544" y="62100"/>
                  <a:ext cx="70579" cy="3344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58" name="Oval 128"/>
                <p:cNvSpPr/>
                <p:nvPr/>
              </p:nvSpPr>
              <p:spPr>
                <a:xfrm rot="6921203">
                  <a:off x="114545" y="158585"/>
                  <a:ext cx="114037" cy="1301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59" name="Line 129"/>
                <p:cNvSpPr/>
                <p:nvPr/>
              </p:nvSpPr>
              <p:spPr>
                <a:xfrm flipH="1">
                  <a:off x="159449" y="194589"/>
                  <a:ext cx="29299" cy="6183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60" name="Line 130"/>
                <p:cNvSpPr/>
                <p:nvPr/>
              </p:nvSpPr>
              <p:spPr>
                <a:xfrm flipH="1" flipV="1">
                  <a:off x="137181" y="206374"/>
                  <a:ext cx="70579" cy="3344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61" name="Oval 131"/>
                <p:cNvSpPr/>
                <p:nvPr/>
              </p:nvSpPr>
              <p:spPr>
                <a:xfrm rot="6921203">
                  <a:off x="31454" y="23267"/>
                  <a:ext cx="136845" cy="15620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62" name="Line 132"/>
                <p:cNvSpPr/>
                <p:nvPr/>
              </p:nvSpPr>
              <p:spPr>
                <a:xfrm flipH="1">
                  <a:off x="82093" y="63582"/>
                  <a:ext cx="35689" cy="74052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672" name="Group 133"/>
              <p:cNvGrpSpPr/>
              <p:nvPr/>
            </p:nvGrpSpPr>
            <p:grpSpPr>
              <a:xfrm>
                <a:off x="1581361" y="616481"/>
                <a:ext cx="325392" cy="258305"/>
                <a:chOff x="0" y="0"/>
                <a:chExt cx="325391" cy="258303"/>
              </a:xfrm>
            </p:grpSpPr>
            <p:sp>
              <p:nvSpPr>
                <p:cNvPr id="2664" name="Oval 134"/>
                <p:cNvSpPr/>
                <p:nvPr/>
              </p:nvSpPr>
              <p:spPr>
                <a:xfrm rot="10326503">
                  <a:off x="187889" y="110722"/>
                  <a:ext cx="130285" cy="114135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65" name="Line 135"/>
                <p:cNvSpPr/>
                <p:nvPr/>
              </p:nvSpPr>
              <p:spPr>
                <a:xfrm flipH="1">
                  <a:off x="214664" y="165571"/>
                  <a:ext cx="77431" cy="1073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66" name="Line 136"/>
                <p:cNvSpPr/>
                <p:nvPr/>
              </p:nvSpPr>
              <p:spPr>
                <a:xfrm flipH="1" flipV="1">
                  <a:off x="249593" y="133787"/>
                  <a:ext cx="9404" cy="6783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67" name="Oval 137"/>
                <p:cNvSpPr/>
                <p:nvPr/>
              </p:nvSpPr>
              <p:spPr>
                <a:xfrm rot="10326503">
                  <a:off x="7218" y="135765"/>
                  <a:ext cx="130285" cy="114135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68" name="Line 138"/>
                <p:cNvSpPr/>
                <p:nvPr/>
              </p:nvSpPr>
              <p:spPr>
                <a:xfrm flipH="1">
                  <a:off x="33993" y="190614"/>
                  <a:ext cx="77431" cy="1073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69" name="Line 139"/>
                <p:cNvSpPr/>
                <p:nvPr/>
              </p:nvSpPr>
              <p:spPr>
                <a:xfrm flipH="1" flipV="1">
                  <a:off x="68923" y="158830"/>
                  <a:ext cx="9403" cy="6783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70" name="Oval 140"/>
                <p:cNvSpPr/>
                <p:nvPr/>
              </p:nvSpPr>
              <p:spPr>
                <a:xfrm rot="10326503">
                  <a:off x="70420" y="10084"/>
                  <a:ext cx="156343" cy="136961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71" name="Line 141"/>
                <p:cNvSpPr/>
                <p:nvPr/>
              </p:nvSpPr>
              <p:spPr>
                <a:xfrm flipH="1">
                  <a:off x="102821" y="72005"/>
                  <a:ext cx="93090" cy="12424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681" name="Group 142"/>
              <p:cNvGrpSpPr/>
              <p:nvPr/>
            </p:nvGrpSpPr>
            <p:grpSpPr>
              <a:xfrm>
                <a:off x="2335721" y="378846"/>
                <a:ext cx="323092" cy="321488"/>
                <a:chOff x="0" y="0"/>
                <a:chExt cx="323090" cy="321486"/>
              </a:xfrm>
            </p:grpSpPr>
            <p:sp>
              <p:nvSpPr>
                <p:cNvPr id="2673" name="Oval 143"/>
                <p:cNvSpPr/>
                <p:nvPr/>
              </p:nvSpPr>
              <p:spPr>
                <a:xfrm rot="8673270">
                  <a:off x="171869" y="74638"/>
                  <a:ext cx="130285" cy="11384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74" name="Line 144"/>
                <p:cNvSpPr/>
                <p:nvPr/>
              </p:nvSpPr>
              <p:spPr>
                <a:xfrm flipH="1">
                  <a:off x="206638" y="111590"/>
                  <a:ext cx="63683" cy="4533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75" name="Line 145"/>
                <p:cNvSpPr/>
                <p:nvPr/>
              </p:nvSpPr>
              <p:spPr>
                <a:xfrm flipH="1" flipV="1">
                  <a:off x="218357" y="103368"/>
                  <a:ext cx="39613" cy="5564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76" name="Oval 146"/>
                <p:cNvSpPr/>
                <p:nvPr/>
              </p:nvSpPr>
              <p:spPr>
                <a:xfrm rot="8673270">
                  <a:off x="23275" y="180416"/>
                  <a:ext cx="130285" cy="11384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77" name="Line 147"/>
                <p:cNvSpPr/>
                <p:nvPr/>
              </p:nvSpPr>
              <p:spPr>
                <a:xfrm flipH="1">
                  <a:off x="58044" y="217368"/>
                  <a:ext cx="63683" cy="4533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78" name="Line 148"/>
                <p:cNvSpPr/>
                <p:nvPr/>
              </p:nvSpPr>
              <p:spPr>
                <a:xfrm flipH="1" flipV="1">
                  <a:off x="69763" y="209146"/>
                  <a:ext cx="39613" cy="5564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79" name="Oval 149"/>
                <p:cNvSpPr/>
                <p:nvPr/>
              </p:nvSpPr>
              <p:spPr>
                <a:xfrm rot="8673270">
                  <a:off x="25124" y="32674"/>
                  <a:ext cx="156343" cy="136611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80" name="Line 150"/>
                <p:cNvSpPr/>
                <p:nvPr/>
              </p:nvSpPr>
              <p:spPr>
                <a:xfrm flipH="1">
                  <a:off x="65430" y="73275"/>
                  <a:ext cx="76783" cy="5407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690" name="Group 151"/>
              <p:cNvGrpSpPr/>
              <p:nvPr/>
            </p:nvGrpSpPr>
            <p:grpSpPr>
              <a:xfrm>
                <a:off x="2046303" y="606770"/>
                <a:ext cx="330070" cy="221904"/>
                <a:chOff x="0" y="0"/>
                <a:chExt cx="330068" cy="221903"/>
              </a:xfrm>
            </p:grpSpPr>
            <p:sp>
              <p:nvSpPr>
                <p:cNvPr id="2682" name="Oval 152"/>
                <p:cNvSpPr/>
                <p:nvPr/>
              </p:nvSpPr>
              <p:spPr>
                <a:xfrm rot="10866237">
                  <a:off x="192353" y="111994"/>
                  <a:ext cx="136683" cy="10860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83" name="Line 153"/>
                <p:cNvSpPr/>
                <p:nvPr/>
              </p:nvSpPr>
              <p:spPr>
                <a:xfrm flipH="1" flipV="1">
                  <a:off x="219650" y="168585"/>
                  <a:ext cx="81995" cy="158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84" name="Line 154"/>
                <p:cNvSpPr/>
                <p:nvPr/>
              </p:nvSpPr>
              <p:spPr>
                <a:xfrm flipV="1">
                  <a:off x="261336" y="133734"/>
                  <a:ext cx="1256" cy="65149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85" name="Oval 155"/>
                <p:cNvSpPr/>
                <p:nvPr/>
              </p:nvSpPr>
              <p:spPr>
                <a:xfrm rot="10866237">
                  <a:off x="1033" y="108307"/>
                  <a:ext cx="136683" cy="10860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86" name="Line 156"/>
                <p:cNvSpPr/>
                <p:nvPr/>
              </p:nvSpPr>
              <p:spPr>
                <a:xfrm flipH="1" flipV="1">
                  <a:off x="28330" y="164898"/>
                  <a:ext cx="81995" cy="158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87" name="Line 157"/>
                <p:cNvSpPr/>
                <p:nvPr/>
              </p:nvSpPr>
              <p:spPr>
                <a:xfrm flipV="1">
                  <a:off x="70016" y="130047"/>
                  <a:ext cx="1256" cy="65149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88" name="Oval 158"/>
                <p:cNvSpPr/>
                <p:nvPr/>
              </p:nvSpPr>
              <p:spPr>
                <a:xfrm rot="10866237">
                  <a:off x="84908" y="1567"/>
                  <a:ext cx="164019" cy="13032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89" name="Line 159"/>
                <p:cNvSpPr/>
                <p:nvPr/>
              </p:nvSpPr>
              <p:spPr>
                <a:xfrm flipH="1" flipV="1">
                  <a:off x="118526" y="65344"/>
                  <a:ext cx="98499" cy="235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699" name="Group 160"/>
              <p:cNvGrpSpPr/>
              <p:nvPr/>
            </p:nvGrpSpPr>
            <p:grpSpPr>
              <a:xfrm>
                <a:off x="2296349" y="91723"/>
                <a:ext cx="267823" cy="278360"/>
                <a:chOff x="0" y="0"/>
                <a:chExt cx="267822" cy="278358"/>
              </a:xfrm>
            </p:grpSpPr>
            <p:sp>
              <p:nvSpPr>
                <p:cNvPr id="2691" name="Oval 161"/>
                <p:cNvSpPr/>
                <p:nvPr/>
              </p:nvSpPr>
              <p:spPr>
                <a:xfrm rot="5271553">
                  <a:off x="137672" y="-5675"/>
                  <a:ext cx="114037" cy="1301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92" name="Line 162"/>
                <p:cNvSpPr/>
                <p:nvPr/>
              </p:nvSpPr>
              <p:spPr>
                <a:xfrm>
                  <a:off x="196214" y="25752"/>
                  <a:ext cx="2557" cy="6837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93" name="Line 163"/>
                <p:cNvSpPr/>
                <p:nvPr/>
              </p:nvSpPr>
              <p:spPr>
                <a:xfrm flipH="1">
                  <a:off x="156279" y="57316"/>
                  <a:ext cx="78046" cy="291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94" name="Oval 164"/>
                <p:cNvSpPr/>
                <p:nvPr/>
              </p:nvSpPr>
              <p:spPr>
                <a:xfrm rot="5271553">
                  <a:off x="143636" y="153865"/>
                  <a:ext cx="114037" cy="13016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95" name="Line 165"/>
                <p:cNvSpPr/>
                <p:nvPr/>
              </p:nvSpPr>
              <p:spPr>
                <a:xfrm>
                  <a:off x="202178" y="185292"/>
                  <a:ext cx="2557" cy="6837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96" name="Line 166"/>
                <p:cNvSpPr/>
                <p:nvPr/>
              </p:nvSpPr>
              <p:spPr>
                <a:xfrm flipH="1">
                  <a:off x="162242" y="216856"/>
                  <a:ext cx="78047" cy="291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97" name="Oval 167"/>
                <p:cNvSpPr/>
                <p:nvPr/>
              </p:nvSpPr>
              <p:spPr>
                <a:xfrm rot="5271553">
                  <a:off x="12180" y="65454"/>
                  <a:ext cx="136845" cy="15620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698" name="Line 168"/>
                <p:cNvSpPr/>
                <p:nvPr/>
              </p:nvSpPr>
              <p:spPr>
                <a:xfrm>
                  <a:off x="79040" y="101771"/>
                  <a:ext cx="2530" cy="82165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708" name="Group 169"/>
              <p:cNvGrpSpPr/>
              <p:nvPr/>
            </p:nvGrpSpPr>
            <p:grpSpPr>
              <a:xfrm>
                <a:off x="1350733" y="221346"/>
                <a:ext cx="319562" cy="289835"/>
                <a:chOff x="0" y="0"/>
                <a:chExt cx="319560" cy="289833"/>
              </a:xfrm>
            </p:grpSpPr>
            <p:sp>
              <p:nvSpPr>
                <p:cNvPr id="2700" name="Oval 170"/>
                <p:cNvSpPr/>
                <p:nvPr/>
              </p:nvSpPr>
              <p:spPr>
                <a:xfrm rot="6443156">
                  <a:off x="183698" y="3905"/>
                  <a:ext cx="108699" cy="13679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01" name="Line 171"/>
                <p:cNvSpPr/>
                <p:nvPr/>
              </p:nvSpPr>
              <p:spPr>
                <a:xfrm flipH="1">
                  <a:off x="231084" y="42690"/>
                  <a:ext cx="19489" cy="6224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02" name="Line 172"/>
                <p:cNvSpPr/>
                <p:nvPr/>
              </p:nvSpPr>
              <p:spPr>
                <a:xfrm flipH="1" flipV="1">
                  <a:off x="199706" y="59435"/>
                  <a:ext cx="78331" cy="2452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03" name="Oval 173"/>
                <p:cNvSpPr/>
                <p:nvPr/>
              </p:nvSpPr>
              <p:spPr>
                <a:xfrm rot="6443156">
                  <a:off x="138226" y="149130"/>
                  <a:ext cx="108699" cy="136799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04" name="Line 174"/>
                <p:cNvSpPr/>
                <p:nvPr/>
              </p:nvSpPr>
              <p:spPr>
                <a:xfrm flipH="1">
                  <a:off x="185612" y="187916"/>
                  <a:ext cx="19489" cy="6224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05" name="Line 175"/>
                <p:cNvSpPr/>
                <p:nvPr/>
              </p:nvSpPr>
              <p:spPr>
                <a:xfrm flipH="1" flipV="1">
                  <a:off x="154235" y="204661"/>
                  <a:ext cx="78330" cy="24526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06" name="Oval 176"/>
                <p:cNvSpPr/>
                <p:nvPr/>
              </p:nvSpPr>
              <p:spPr>
                <a:xfrm rot="6443156">
                  <a:off x="32597" y="26049"/>
                  <a:ext cx="130439" cy="164159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07" name="Line 177"/>
                <p:cNvSpPr/>
                <p:nvPr/>
              </p:nvSpPr>
              <p:spPr>
                <a:xfrm flipH="1">
                  <a:off x="85770" y="70093"/>
                  <a:ext cx="23956" cy="74604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717" name="Group 178"/>
              <p:cNvGrpSpPr/>
              <p:nvPr/>
            </p:nvGrpSpPr>
            <p:grpSpPr>
              <a:xfrm>
                <a:off x="1303625" y="470019"/>
                <a:ext cx="330133" cy="319695"/>
                <a:chOff x="0" y="0"/>
                <a:chExt cx="330131" cy="319693"/>
              </a:xfrm>
            </p:grpSpPr>
            <p:sp>
              <p:nvSpPr>
                <p:cNvPr id="2709" name="Oval 179"/>
                <p:cNvSpPr/>
                <p:nvPr/>
              </p:nvSpPr>
              <p:spPr>
                <a:xfrm rot="8670192">
                  <a:off x="174620" y="70388"/>
                  <a:ext cx="136683" cy="10860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10" name="Line 180"/>
                <p:cNvSpPr/>
                <p:nvPr/>
              </p:nvSpPr>
              <p:spPr>
                <a:xfrm flipH="1">
                  <a:off x="210997" y="103506"/>
                  <a:ext cx="66769" cy="4762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11" name="Line 181"/>
                <p:cNvSpPr/>
                <p:nvPr/>
              </p:nvSpPr>
              <p:spPr>
                <a:xfrm flipH="1" flipV="1">
                  <a:off x="225195" y="97796"/>
                  <a:ext cx="37837" cy="5305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12" name="Oval 182"/>
                <p:cNvSpPr/>
                <p:nvPr/>
              </p:nvSpPr>
              <p:spPr>
                <a:xfrm rot="8670192">
                  <a:off x="18828" y="181500"/>
                  <a:ext cx="136683" cy="10860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13" name="Line 183"/>
                <p:cNvSpPr/>
                <p:nvPr/>
              </p:nvSpPr>
              <p:spPr>
                <a:xfrm flipH="1">
                  <a:off x="55206" y="214617"/>
                  <a:ext cx="66768" cy="4762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14" name="Line 184"/>
                <p:cNvSpPr/>
                <p:nvPr/>
              </p:nvSpPr>
              <p:spPr>
                <a:xfrm flipH="1" flipV="1">
                  <a:off x="69404" y="208908"/>
                  <a:ext cx="37837" cy="5305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15" name="Oval 185"/>
                <p:cNvSpPr/>
                <p:nvPr/>
              </p:nvSpPr>
              <p:spPr>
                <a:xfrm rot="8670192">
                  <a:off x="26302" y="35508"/>
                  <a:ext cx="164019" cy="13032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16" name="Line 186"/>
                <p:cNvSpPr/>
                <p:nvPr/>
              </p:nvSpPr>
              <p:spPr>
                <a:xfrm flipH="1">
                  <a:off x="68637" y="71569"/>
                  <a:ext cx="80477" cy="56842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732" name="Group 188"/>
            <p:cNvGrpSpPr/>
            <p:nvPr/>
          </p:nvGrpSpPr>
          <p:grpSpPr>
            <a:xfrm>
              <a:off x="94600" y="0"/>
              <a:ext cx="988300" cy="217203"/>
              <a:chOff x="0" y="0"/>
              <a:chExt cx="988299" cy="217202"/>
            </a:xfrm>
          </p:grpSpPr>
          <p:sp>
            <p:nvSpPr>
              <p:cNvPr id="2719" name="Oval 189"/>
              <p:cNvSpPr/>
              <p:nvPr/>
            </p:nvSpPr>
            <p:spPr>
              <a:xfrm>
                <a:off x="851502" y="-1"/>
                <a:ext cx="136799" cy="10889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20" name="Line 190"/>
              <p:cNvSpPr/>
              <p:nvPr/>
            </p:nvSpPr>
            <p:spPr>
              <a:xfrm>
                <a:off x="878722" y="52408"/>
                <a:ext cx="82359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21" name="Line 191"/>
              <p:cNvSpPr/>
              <p:nvPr/>
            </p:nvSpPr>
            <p:spPr>
              <a:xfrm>
                <a:off x="919901" y="21545"/>
                <a:ext cx="1" cy="6522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22" name="Oval 192"/>
              <p:cNvSpPr/>
              <p:nvPr/>
            </p:nvSpPr>
            <p:spPr>
              <a:xfrm>
                <a:off x="742621" y="86764"/>
                <a:ext cx="164019" cy="13043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23" name="Line 193"/>
              <p:cNvSpPr/>
              <p:nvPr/>
            </p:nvSpPr>
            <p:spPr>
              <a:xfrm>
                <a:off x="774029" y="151984"/>
                <a:ext cx="98412" cy="583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731" name="Group 194"/>
              <p:cNvGrpSpPr/>
              <p:nvPr/>
            </p:nvGrpSpPr>
            <p:grpSpPr>
              <a:xfrm>
                <a:off x="0" y="16887"/>
                <a:ext cx="737038" cy="195658"/>
                <a:chOff x="0" y="0"/>
                <a:chExt cx="737037" cy="195657"/>
              </a:xfrm>
            </p:grpSpPr>
            <p:sp>
              <p:nvSpPr>
                <p:cNvPr id="2724" name="Oval 195"/>
                <p:cNvSpPr/>
                <p:nvPr/>
              </p:nvSpPr>
              <p:spPr>
                <a:xfrm rot="10800000">
                  <a:off x="603031" y="83853"/>
                  <a:ext cx="134007" cy="1118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25" name="Oval 196"/>
                <p:cNvSpPr/>
                <p:nvPr/>
              </p:nvSpPr>
              <p:spPr>
                <a:xfrm rot="10800000">
                  <a:off x="502525" y="-1"/>
                  <a:ext cx="134007" cy="111806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26" name="Oval 197"/>
                <p:cNvSpPr/>
                <p:nvPr/>
              </p:nvSpPr>
              <p:spPr>
                <a:xfrm rot="10800000">
                  <a:off x="402020" y="83853"/>
                  <a:ext cx="134007" cy="1118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27" name="Oval 198"/>
                <p:cNvSpPr/>
                <p:nvPr/>
              </p:nvSpPr>
              <p:spPr>
                <a:xfrm rot="10800000">
                  <a:off x="301515" y="-1"/>
                  <a:ext cx="134007" cy="111806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28" name="Oval 199"/>
                <p:cNvSpPr/>
                <p:nvPr/>
              </p:nvSpPr>
              <p:spPr>
                <a:xfrm rot="10800000">
                  <a:off x="201010" y="83853"/>
                  <a:ext cx="134007" cy="1118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29" name="Oval 200"/>
                <p:cNvSpPr/>
                <p:nvPr/>
              </p:nvSpPr>
              <p:spPr>
                <a:xfrm rot="10800000">
                  <a:off x="100505" y="-1"/>
                  <a:ext cx="134007" cy="111806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30" name="Oval 201"/>
                <p:cNvSpPr/>
                <p:nvPr/>
              </p:nvSpPr>
              <p:spPr>
                <a:xfrm rot="10800000">
                  <a:off x="0" y="83853"/>
                  <a:ext cx="134006" cy="1118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746" name="Group 202"/>
            <p:cNvGrpSpPr/>
            <p:nvPr/>
          </p:nvGrpSpPr>
          <p:grpSpPr>
            <a:xfrm>
              <a:off x="1568676" y="0"/>
              <a:ext cx="988300" cy="217203"/>
              <a:chOff x="0" y="0"/>
              <a:chExt cx="988299" cy="217202"/>
            </a:xfrm>
          </p:grpSpPr>
          <p:sp>
            <p:nvSpPr>
              <p:cNvPr id="2733" name="Oval 203"/>
              <p:cNvSpPr/>
              <p:nvPr/>
            </p:nvSpPr>
            <p:spPr>
              <a:xfrm>
                <a:off x="851502" y="-1"/>
                <a:ext cx="136799" cy="108893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34" name="Line 204"/>
              <p:cNvSpPr/>
              <p:nvPr/>
            </p:nvSpPr>
            <p:spPr>
              <a:xfrm>
                <a:off x="878722" y="52408"/>
                <a:ext cx="82359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35" name="Line 205"/>
              <p:cNvSpPr/>
              <p:nvPr/>
            </p:nvSpPr>
            <p:spPr>
              <a:xfrm>
                <a:off x="919901" y="21545"/>
                <a:ext cx="1" cy="6522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36" name="Oval 206"/>
              <p:cNvSpPr/>
              <p:nvPr/>
            </p:nvSpPr>
            <p:spPr>
              <a:xfrm>
                <a:off x="742621" y="86764"/>
                <a:ext cx="164019" cy="130439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37" name="Line 207"/>
              <p:cNvSpPr/>
              <p:nvPr/>
            </p:nvSpPr>
            <p:spPr>
              <a:xfrm>
                <a:off x="774029" y="151984"/>
                <a:ext cx="98412" cy="583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745" name="Group 208"/>
              <p:cNvGrpSpPr/>
              <p:nvPr/>
            </p:nvGrpSpPr>
            <p:grpSpPr>
              <a:xfrm>
                <a:off x="0" y="16887"/>
                <a:ext cx="737038" cy="195658"/>
                <a:chOff x="0" y="0"/>
                <a:chExt cx="737037" cy="195657"/>
              </a:xfrm>
            </p:grpSpPr>
            <p:sp>
              <p:nvSpPr>
                <p:cNvPr id="2738" name="Oval 209"/>
                <p:cNvSpPr/>
                <p:nvPr/>
              </p:nvSpPr>
              <p:spPr>
                <a:xfrm rot="10800000">
                  <a:off x="603031" y="83853"/>
                  <a:ext cx="134007" cy="1118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39" name="Oval 210"/>
                <p:cNvSpPr/>
                <p:nvPr/>
              </p:nvSpPr>
              <p:spPr>
                <a:xfrm rot="10800000">
                  <a:off x="502525" y="-1"/>
                  <a:ext cx="134007" cy="111806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40" name="Oval 211"/>
                <p:cNvSpPr/>
                <p:nvPr/>
              </p:nvSpPr>
              <p:spPr>
                <a:xfrm rot="10800000">
                  <a:off x="402020" y="83853"/>
                  <a:ext cx="134007" cy="1118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41" name="Oval 212"/>
                <p:cNvSpPr/>
                <p:nvPr/>
              </p:nvSpPr>
              <p:spPr>
                <a:xfrm rot="10800000">
                  <a:off x="301515" y="-1"/>
                  <a:ext cx="134007" cy="111806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42" name="Oval 213"/>
                <p:cNvSpPr/>
                <p:nvPr/>
              </p:nvSpPr>
              <p:spPr>
                <a:xfrm rot="10800000">
                  <a:off x="201010" y="83853"/>
                  <a:ext cx="134007" cy="1118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43" name="Oval 214"/>
                <p:cNvSpPr/>
                <p:nvPr/>
              </p:nvSpPr>
              <p:spPr>
                <a:xfrm rot="10800000">
                  <a:off x="100505" y="-1"/>
                  <a:ext cx="134007" cy="111806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744" name="Oval 215"/>
                <p:cNvSpPr/>
                <p:nvPr/>
              </p:nvSpPr>
              <p:spPr>
                <a:xfrm rot="10800000">
                  <a:off x="0" y="83853"/>
                  <a:ext cx="134006" cy="11180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3056" name="Group 193"/>
          <p:cNvGrpSpPr/>
          <p:nvPr/>
        </p:nvGrpSpPr>
        <p:grpSpPr>
          <a:xfrm>
            <a:off x="5845653" y="4191332"/>
            <a:ext cx="2424497" cy="1809038"/>
            <a:chOff x="0" y="0"/>
            <a:chExt cx="2424496" cy="1809037"/>
          </a:xfrm>
        </p:grpSpPr>
        <p:grpSp>
          <p:nvGrpSpPr>
            <p:cNvPr id="2929" name="Group 656"/>
            <p:cNvGrpSpPr/>
            <p:nvPr/>
          </p:nvGrpSpPr>
          <p:grpSpPr>
            <a:xfrm>
              <a:off x="60518" y="968830"/>
              <a:ext cx="2363979" cy="840208"/>
              <a:chOff x="0" y="0"/>
              <a:chExt cx="2363977" cy="840206"/>
            </a:xfrm>
          </p:grpSpPr>
          <p:grpSp>
            <p:nvGrpSpPr>
              <p:cNvPr id="2838" name="Group 657"/>
              <p:cNvGrpSpPr/>
              <p:nvPr/>
            </p:nvGrpSpPr>
            <p:grpSpPr>
              <a:xfrm>
                <a:off x="0" y="0"/>
                <a:ext cx="1238148" cy="840207"/>
                <a:chOff x="0" y="0"/>
                <a:chExt cx="1238147" cy="840206"/>
              </a:xfrm>
            </p:grpSpPr>
            <p:grpSp>
              <p:nvGrpSpPr>
                <p:cNvPr id="2756" name="Group 658"/>
                <p:cNvGrpSpPr/>
                <p:nvPr/>
              </p:nvGrpSpPr>
              <p:grpSpPr>
                <a:xfrm>
                  <a:off x="311671" y="270975"/>
                  <a:ext cx="294848" cy="215269"/>
                  <a:chOff x="0" y="0"/>
                  <a:chExt cx="294846" cy="215268"/>
                </a:xfrm>
              </p:grpSpPr>
              <p:sp>
                <p:nvSpPr>
                  <p:cNvPr id="2748" name="Oval 659"/>
                  <p:cNvSpPr/>
                  <p:nvPr/>
                </p:nvSpPr>
                <p:spPr>
                  <a:xfrm rot="21459492">
                    <a:off x="2059" y="9365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49" name="Line 660"/>
                  <p:cNvSpPr/>
                  <p:nvPr/>
                </p:nvSpPr>
                <p:spPr>
                  <a:xfrm flipV="1">
                    <a:off x="26232" y="57792"/>
                    <a:ext cx="72657" cy="297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50" name="Line 661"/>
                  <p:cNvSpPr/>
                  <p:nvPr/>
                </p:nvSpPr>
                <p:spPr>
                  <a:xfrm>
                    <a:off x="61391" y="30070"/>
                    <a:ext cx="2533" cy="6190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51" name="Oval 662"/>
                  <p:cNvSpPr/>
                  <p:nvPr/>
                </p:nvSpPr>
                <p:spPr>
                  <a:xfrm rot="21459492">
                    <a:off x="171591" y="2432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52" name="Line 663"/>
                  <p:cNvSpPr/>
                  <p:nvPr/>
                </p:nvSpPr>
                <p:spPr>
                  <a:xfrm flipV="1">
                    <a:off x="195765" y="50859"/>
                    <a:ext cx="72657" cy="297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53" name="Line 664"/>
                  <p:cNvSpPr/>
                  <p:nvPr/>
                </p:nvSpPr>
                <p:spPr>
                  <a:xfrm>
                    <a:off x="230924" y="23137"/>
                    <a:ext cx="2533" cy="6190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54" name="Oval 665"/>
                  <p:cNvSpPr/>
                  <p:nvPr/>
                </p:nvSpPr>
                <p:spPr>
                  <a:xfrm rot="21459492">
                    <a:off x="78503" y="88432"/>
                    <a:ext cx="145437" cy="12391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55" name="Line 666"/>
                  <p:cNvSpPr/>
                  <p:nvPr/>
                </p:nvSpPr>
                <p:spPr>
                  <a:xfrm flipV="1">
                    <a:off x="106819" y="149066"/>
                    <a:ext cx="87308" cy="3141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65" name="Group 667"/>
                <p:cNvGrpSpPr/>
                <p:nvPr/>
              </p:nvGrpSpPr>
              <p:grpSpPr>
                <a:xfrm>
                  <a:off x="627638" y="97642"/>
                  <a:ext cx="298317" cy="293679"/>
                  <a:chOff x="0" y="0"/>
                  <a:chExt cx="298315" cy="293678"/>
                </a:xfrm>
              </p:grpSpPr>
              <p:sp>
                <p:nvSpPr>
                  <p:cNvPr id="2757" name="Oval 668"/>
                  <p:cNvSpPr/>
                  <p:nvPr/>
                </p:nvSpPr>
                <p:spPr>
                  <a:xfrm rot="2065144">
                    <a:off x="18575" y="25213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58" name="Line 669"/>
                  <p:cNvSpPr/>
                  <p:nvPr/>
                </p:nvSpPr>
                <p:spPr>
                  <a:xfrm>
                    <a:off x="50512" y="54984"/>
                    <a:ext cx="59987" cy="4110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59" name="Line 670"/>
                  <p:cNvSpPr/>
                  <p:nvPr/>
                </p:nvSpPr>
                <p:spPr>
                  <a:xfrm flipH="1">
                    <a:off x="61774" y="50930"/>
                    <a:ext cx="35022" cy="5111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60" name="Oval 671"/>
                  <p:cNvSpPr/>
                  <p:nvPr/>
                </p:nvSpPr>
                <p:spPr>
                  <a:xfrm rot="2065144">
                    <a:off x="158544" y="121120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61" name="Line 672"/>
                  <p:cNvSpPr/>
                  <p:nvPr/>
                </p:nvSpPr>
                <p:spPr>
                  <a:xfrm>
                    <a:off x="190480" y="150891"/>
                    <a:ext cx="59987" cy="4110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62" name="Line 673"/>
                  <p:cNvSpPr/>
                  <p:nvPr/>
                </p:nvSpPr>
                <p:spPr>
                  <a:xfrm flipH="1">
                    <a:off x="201742" y="146837"/>
                    <a:ext cx="35023" cy="5111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63" name="Oval 674"/>
                  <p:cNvSpPr/>
                  <p:nvPr/>
                </p:nvSpPr>
                <p:spPr>
                  <a:xfrm rot="2065144">
                    <a:off x="23908" y="139506"/>
                    <a:ext cx="145437" cy="12391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64" name="Line 675"/>
                  <p:cNvSpPr/>
                  <p:nvPr/>
                </p:nvSpPr>
                <p:spPr>
                  <a:xfrm>
                    <a:off x="59967" y="176345"/>
                    <a:ext cx="71825" cy="49737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74" name="Group 676"/>
                <p:cNvGrpSpPr/>
                <p:nvPr/>
              </p:nvGrpSpPr>
              <p:grpSpPr>
                <a:xfrm>
                  <a:off x="559695" y="362726"/>
                  <a:ext cx="308271" cy="274114"/>
                  <a:chOff x="0" y="0"/>
                  <a:chExt cx="308269" cy="274112"/>
                </a:xfrm>
              </p:grpSpPr>
              <p:sp>
                <p:nvSpPr>
                  <p:cNvPr id="2766" name="Oval 677"/>
                  <p:cNvSpPr/>
                  <p:nvPr/>
                </p:nvSpPr>
                <p:spPr>
                  <a:xfrm rot="20254962">
                    <a:off x="15110" y="83912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67" name="Line 678"/>
                  <p:cNvSpPr/>
                  <p:nvPr/>
                </p:nvSpPr>
                <p:spPr>
                  <a:xfrm flipV="1">
                    <a:off x="41198" y="120135"/>
                    <a:ext cx="67223" cy="2773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68" name="Line 679"/>
                  <p:cNvSpPr/>
                  <p:nvPr/>
                </p:nvSpPr>
                <p:spPr>
                  <a:xfrm>
                    <a:off x="63942" y="107148"/>
                    <a:ext cx="23629" cy="5727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69" name="Oval 680"/>
                  <p:cNvSpPr/>
                  <p:nvPr/>
                </p:nvSpPr>
                <p:spPr>
                  <a:xfrm rot="20254962">
                    <a:off x="171962" y="19207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70" name="Line 681"/>
                  <p:cNvSpPr/>
                  <p:nvPr/>
                </p:nvSpPr>
                <p:spPr>
                  <a:xfrm flipV="1">
                    <a:off x="198050" y="55430"/>
                    <a:ext cx="67223" cy="2773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71" name="Line 682"/>
                  <p:cNvSpPr/>
                  <p:nvPr/>
                </p:nvSpPr>
                <p:spPr>
                  <a:xfrm>
                    <a:off x="220794" y="42443"/>
                    <a:ext cx="23629" cy="5727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72" name="Oval 683"/>
                  <p:cNvSpPr/>
                  <p:nvPr/>
                </p:nvSpPr>
                <p:spPr>
                  <a:xfrm rot="20254962">
                    <a:off x="116858" y="127147"/>
                    <a:ext cx="145437" cy="12391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73" name="Line 684"/>
                  <p:cNvSpPr/>
                  <p:nvPr/>
                </p:nvSpPr>
                <p:spPr>
                  <a:xfrm flipV="1">
                    <a:off x="148495" y="173134"/>
                    <a:ext cx="80925" cy="32919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83" name="Group 685"/>
                <p:cNvGrpSpPr/>
                <p:nvPr/>
              </p:nvGrpSpPr>
              <p:grpSpPr>
                <a:xfrm>
                  <a:off x="252607" y="0"/>
                  <a:ext cx="307558" cy="278170"/>
                  <a:chOff x="0" y="0"/>
                  <a:chExt cx="307556" cy="278169"/>
                </a:xfrm>
              </p:grpSpPr>
              <p:sp>
                <p:nvSpPr>
                  <p:cNvPr id="2775" name="Oval 686"/>
                  <p:cNvSpPr/>
                  <p:nvPr/>
                </p:nvSpPr>
                <p:spPr>
                  <a:xfrm rot="20136925">
                    <a:off x="15911" y="90464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76" name="Line 687"/>
                  <p:cNvSpPr/>
                  <p:nvPr/>
                </p:nvSpPr>
                <p:spPr>
                  <a:xfrm flipV="1">
                    <a:off x="42420" y="125574"/>
                    <a:ext cx="66232" cy="3002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77" name="Line 688"/>
                  <p:cNvSpPr/>
                  <p:nvPr/>
                </p:nvSpPr>
                <p:spPr>
                  <a:xfrm>
                    <a:off x="63775" y="114142"/>
                    <a:ext cx="25581" cy="5643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78" name="Oval 689"/>
                  <p:cNvSpPr/>
                  <p:nvPr/>
                </p:nvSpPr>
                <p:spPr>
                  <a:xfrm rot="20136925">
                    <a:off x="170449" y="20412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79" name="Line 690"/>
                  <p:cNvSpPr/>
                  <p:nvPr/>
                </p:nvSpPr>
                <p:spPr>
                  <a:xfrm flipV="1">
                    <a:off x="196959" y="55522"/>
                    <a:ext cx="66231" cy="3002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80" name="Line 691"/>
                  <p:cNvSpPr/>
                  <p:nvPr/>
                </p:nvSpPr>
                <p:spPr>
                  <a:xfrm>
                    <a:off x="218314" y="44090"/>
                    <a:ext cx="25581" cy="5643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81" name="Oval 692"/>
                  <p:cNvSpPr/>
                  <p:nvPr/>
                </p:nvSpPr>
                <p:spPr>
                  <a:xfrm rot="20136925">
                    <a:off x="119430" y="129758"/>
                    <a:ext cx="145437" cy="12391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82" name="Line 693"/>
                  <p:cNvSpPr/>
                  <p:nvPr/>
                </p:nvSpPr>
                <p:spPr>
                  <a:xfrm flipV="1">
                    <a:off x="151673" y="174386"/>
                    <a:ext cx="79748" cy="35678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792" name="Group 694"/>
                <p:cNvGrpSpPr/>
                <p:nvPr/>
              </p:nvGrpSpPr>
              <p:grpSpPr>
                <a:xfrm>
                  <a:off x="336639" y="504632"/>
                  <a:ext cx="262232" cy="260168"/>
                  <a:chOff x="0" y="0"/>
                  <a:chExt cx="262231" cy="260167"/>
                </a:xfrm>
              </p:grpSpPr>
              <p:sp>
                <p:nvSpPr>
                  <p:cNvPr id="2784" name="Oval 695"/>
                  <p:cNvSpPr/>
                  <p:nvPr/>
                </p:nvSpPr>
                <p:spPr>
                  <a:xfrm rot="15802227">
                    <a:off x="31212" y="141286"/>
                    <a:ext cx="103265" cy="12119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85" name="Line 696"/>
                  <p:cNvSpPr/>
                  <p:nvPr/>
                </p:nvSpPr>
                <p:spPr>
                  <a:xfrm flipH="1" flipV="1">
                    <a:off x="76630" y="172054"/>
                    <a:ext cx="7154" cy="6154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86" name="Line 697"/>
                  <p:cNvSpPr/>
                  <p:nvPr/>
                </p:nvSpPr>
                <p:spPr>
                  <a:xfrm flipV="1">
                    <a:off x="47436" y="198318"/>
                    <a:ext cx="72232" cy="8396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87" name="Oval 698"/>
                  <p:cNvSpPr/>
                  <p:nvPr/>
                </p:nvSpPr>
                <p:spPr>
                  <a:xfrm rot="15802227">
                    <a:off x="14521" y="-2316"/>
                    <a:ext cx="103265" cy="12119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88" name="Line 699"/>
                  <p:cNvSpPr/>
                  <p:nvPr/>
                </p:nvSpPr>
                <p:spPr>
                  <a:xfrm flipH="1" flipV="1">
                    <a:off x="59940" y="28452"/>
                    <a:ext cx="7154" cy="6154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89" name="Line 700"/>
                  <p:cNvSpPr/>
                  <p:nvPr/>
                </p:nvSpPr>
                <p:spPr>
                  <a:xfrm flipV="1">
                    <a:off x="30746" y="54716"/>
                    <a:ext cx="72232" cy="8396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90" name="Oval 701"/>
                  <p:cNvSpPr/>
                  <p:nvPr/>
                </p:nvSpPr>
                <p:spPr>
                  <a:xfrm rot="15802227">
                    <a:off x="120888" y="44773"/>
                    <a:ext cx="123917" cy="14543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91" name="Line 702"/>
                  <p:cNvSpPr/>
                  <p:nvPr/>
                </p:nvSpPr>
                <p:spPr>
                  <a:xfrm flipH="1" flipV="1">
                    <a:off x="179124" y="81105"/>
                    <a:ext cx="8094" cy="73997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01" name="Group 703"/>
                <p:cNvGrpSpPr/>
                <p:nvPr/>
              </p:nvGrpSpPr>
              <p:grpSpPr>
                <a:xfrm>
                  <a:off x="885444" y="303465"/>
                  <a:ext cx="292767" cy="274767"/>
                  <a:chOff x="0" y="0"/>
                  <a:chExt cx="292766" cy="274765"/>
                </a:xfrm>
              </p:grpSpPr>
              <p:sp>
                <p:nvSpPr>
                  <p:cNvPr id="2793" name="Oval 704"/>
                  <p:cNvSpPr/>
                  <p:nvPr/>
                </p:nvSpPr>
                <p:spPr>
                  <a:xfrm rot="6654537">
                    <a:off x="166100" y="9260"/>
                    <a:ext cx="103265" cy="12119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94" name="Line 705"/>
                  <p:cNvSpPr/>
                  <p:nvPr/>
                </p:nvSpPr>
                <p:spPr>
                  <a:xfrm flipH="1">
                    <a:off x="209156" y="42501"/>
                    <a:ext cx="22113" cy="5787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95" name="Line 706"/>
                  <p:cNvSpPr/>
                  <p:nvPr/>
                </p:nvSpPr>
                <p:spPr>
                  <a:xfrm flipH="1" flipV="1">
                    <a:off x="184629" y="56289"/>
                    <a:ext cx="67930" cy="2595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96" name="Oval 707"/>
                  <p:cNvSpPr/>
                  <p:nvPr/>
                </p:nvSpPr>
                <p:spPr>
                  <a:xfrm rot="6654537">
                    <a:off x="114505" y="144309"/>
                    <a:ext cx="103265" cy="12119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97" name="Line 708"/>
                  <p:cNvSpPr/>
                  <p:nvPr/>
                </p:nvSpPr>
                <p:spPr>
                  <a:xfrm flipH="1">
                    <a:off x="157562" y="177550"/>
                    <a:ext cx="22113" cy="5787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98" name="Line 709"/>
                  <p:cNvSpPr/>
                  <p:nvPr/>
                </p:nvSpPr>
                <p:spPr>
                  <a:xfrm flipH="1" flipV="1">
                    <a:off x="133035" y="191337"/>
                    <a:ext cx="67930" cy="2595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799" name="Oval 710"/>
                  <p:cNvSpPr/>
                  <p:nvPr/>
                </p:nvSpPr>
                <p:spPr>
                  <a:xfrm rot="6654537">
                    <a:off x="28083" y="25736"/>
                    <a:ext cx="123917" cy="14543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00" name="Line 711"/>
                  <p:cNvSpPr/>
                  <p:nvPr/>
                </p:nvSpPr>
                <p:spPr>
                  <a:xfrm flipH="1">
                    <a:off x="76518" y="63084"/>
                    <a:ext cx="27037" cy="69355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10" name="Group 712"/>
                <p:cNvGrpSpPr/>
                <p:nvPr/>
              </p:nvGrpSpPr>
              <p:grpSpPr>
                <a:xfrm>
                  <a:off x="779988" y="543618"/>
                  <a:ext cx="298757" cy="296589"/>
                  <a:chOff x="0" y="0"/>
                  <a:chExt cx="298755" cy="296587"/>
                </a:xfrm>
              </p:grpSpPr>
              <p:sp>
                <p:nvSpPr>
                  <p:cNvPr id="2802" name="Oval 713"/>
                  <p:cNvSpPr/>
                  <p:nvPr/>
                </p:nvSpPr>
                <p:spPr>
                  <a:xfrm rot="13045360">
                    <a:off x="153654" y="167126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03" name="Line 714"/>
                  <p:cNvSpPr/>
                  <p:nvPr/>
                </p:nvSpPr>
                <p:spPr>
                  <a:xfrm flipH="1" flipV="1">
                    <a:off x="183945" y="199170"/>
                    <a:ext cx="57751" cy="44190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04" name="Line 715"/>
                  <p:cNvSpPr/>
                  <p:nvPr/>
                </p:nvSpPr>
                <p:spPr>
                  <a:xfrm flipV="1">
                    <a:off x="196566" y="194541"/>
                    <a:ext cx="37652" cy="4920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05" name="Oval 716"/>
                  <p:cNvSpPr/>
                  <p:nvPr/>
                </p:nvSpPr>
                <p:spPr>
                  <a:xfrm rot="13045360">
                    <a:off x="18903" y="64016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06" name="Line 717"/>
                  <p:cNvSpPr/>
                  <p:nvPr/>
                </p:nvSpPr>
                <p:spPr>
                  <a:xfrm flipH="1" flipV="1">
                    <a:off x="49194" y="96060"/>
                    <a:ext cx="57751" cy="44191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07" name="Line 718"/>
                  <p:cNvSpPr/>
                  <p:nvPr/>
                </p:nvSpPr>
                <p:spPr>
                  <a:xfrm flipV="1">
                    <a:off x="61815" y="91432"/>
                    <a:ext cx="37652" cy="49206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08" name="Oval 719"/>
                  <p:cNvSpPr/>
                  <p:nvPr/>
                </p:nvSpPr>
                <p:spPr>
                  <a:xfrm rot="13045360">
                    <a:off x="130635" y="31437"/>
                    <a:ext cx="145437" cy="12391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09" name="Line 720"/>
                  <p:cNvSpPr/>
                  <p:nvPr/>
                </p:nvSpPr>
                <p:spPr>
                  <a:xfrm flipH="1" flipV="1">
                    <a:off x="169526" y="66970"/>
                    <a:ext cx="69120" cy="53431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19" name="Group 721"/>
                <p:cNvGrpSpPr/>
                <p:nvPr/>
              </p:nvGrpSpPr>
              <p:grpSpPr>
                <a:xfrm>
                  <a:off x="938031" y="24373"/>
                  <a:ext cx="300117" cy="292092"/>
                  <a:chOff x="0" y="0"/>
                  <a:chExt cx="300116" cy="292091"/>
                </a:xfrm>
              </p:grpSpPr>
              <p:sp>
                <p:nvSpPr>
                  <p:cNvPr id="2811" name="Oval 722"/>
                  <p:cNvSpPr/>
                  <p:nvPr/>
                </p:nvSpPr>
                <p:spPr>
                  <a:xfrm rot="1983342">
                    <a:off x="18354" y="24696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12" name="Line 723"/>
                  <p:cNvSpPr/>
                  <p:nvPr/>
                </p:nvSpPr>
                <p:spPr>
                  <a:xfrm>
                    <a:off x="49764" y="55156"/>
                    <a:ext cx="60948" cy="3966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13" name="Line 724"/>
                  <p:cNvSpPr/>
                  <p:nvPr/>
                </p:nvSpPr>
                <p:spPr>
                  <a:xfrm flipH="1">
                    <a:off x="62157" y="50016"/>
                    <a:ext cx="33797" cy="51931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14" name="Oval 725"/>
                  <p:cNvSpPr/>
                  <p:nvPr/>
                </p:nvSpPr>
                <p:spPr>
                  <a:xfrm rot="1983342">
                    <a:off x="160565" y="117245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15" name="Line 726"/>
                  <p:cNvSpPr/>
                  <p:nvPr/>
                </p:nvSpPr>
                <p:spPr>
                  <a:xfrm>
                    <a:off x="191975" y="147705"/>
                    <a:ext cx="60948" cy="3966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16" name="Line 727"/>
                  <p:cNvSpPr/>
                  <p:nvPr/>
                </p:nvSpPr>
                <p:spPr>
                  <a:xfrm flipH="1">
                    <a:off x="204368" y="142566"/>
                    <a:ext cx="33797" cy="51931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17" name="Oval 728"/>
                  <p:cNvSpPr/>
                  <p:nvPr/>
                </p:nvSpPr>
                <p:spPr>
                  <a:xfrm rot="1983342">
                    <a:off x="26647" y="138539"/>
                    <a:ext cx="145437" cy="12391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18" name="Line 729"/>
                  <p:cNvSpPr/>
                  <p:nvPr/>
                </p:nvSpPr>
                <p:spPr>
                  <a:xfrm>
                    <a:off x="62119" y="176257"/>
                    <a:ext cx="72988" cy="48014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28" name="Group 730"/>
                <p:cNvGrpSpPr/>
                <p:nvPr/>
              </p:nvGrpSpPr>
              <p:grpSpPr>
                <a:xfrm>
                  <a:off x="-1" y="188878"/>
                  <a:ext cx="273917" cy="266673"/>
                  <a:chOff x="0" y="0"/>
                  <a:chExt cx="273915" cy="266671"/>
                </a:xfrm>
              </p:grpSpPr>
              <p:sp>
                <p:nvSpPr>
                  <p:cNvPr id="2820" name="Oval 731"/>
                  <p:cNvSpPr/>
                  <p:nvPr/>
                </p:nvSpPr>
                <p:spPr>
                  <a:xfrm rot="15527095">
                    <a:off x="45968" y="143641"/>
                    <a:ext cx="103265" cy="12119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21" name="Line 732"/>
                  <p:cNvSpPr/>
                  <p:nvPr/>
                </p:nvSpPr>
                <p:spPr>
                  <a:xfrm flipH="1" flipV="1">
                    <a:off x="88971" y="175004"/>
                    <a:ext cx="12051" cy="60776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22" name="Line 733"/>
                  <p:cNvSpPr/>
                  <p:nvPr/>
                </p:nvSpPr>
                <p:spPr>
                  <a:xfrm flipV="1">
                    <a:off x="62694" y="197791"/>
                    <a:ext cx="71329" cy="1414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23" name="Oval 734"/>
                  <p:cNvSpPr/>
                  <p:nvPr/>
                </p:nvSpPr>
                <p:spPr>
                  <a:xfrm rot="15527095">
                    <a:off x="17850" y="1833"/>
                    <a:ext cx="103265" cy="12119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24" name="Line 735"/>
                  <p:cNvSpPr/>
                  <p:nvPr/>
                </p:nvSpPr>
                <p:spPr>
                  <a:xfrm flipH="1" flipV="1">
                    <a:off x="60853" y="33196"/>
                    <a:ext cx="12051" cy="60776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25" name="Line 736"/>
                  <p:cNvSpPr/>
                  <p:nvPr/>
                </p:nvSpPr>
                <p:spPr>
                  <a:xfrm flipV="1">
                    <a:off x="34576" y="55983"/>
                    <a:ext cx="71330" cy="1414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26" name="Oval 737"/>
                  <p:cNvSpPr/>
                  <p:nvPr/>
                </p:nvSpPr>
                <p:spPr>
                  <a:xfrm rot="15527095">
                    <a:off x="128577" y="39403"/>
                    <a:ext cx="123917" cy="14543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27" name="Line 738"/>
                  <p:cNvSpPr/>
                  <p:nvPr/>
                </p:nvSpPr>
                <p:spPr>
                  <a:xfrm flipH="1" flipV="1">
                    <a:off x="183916" y="76150"/>
                    <a:ext cx="13984" cy="73112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2837" name="Group 739"/>
                <p:cNvGrpSpPr/>
                <p:nvPr/>
              </p:nvGrpSpPr>
              <p:grpSpPr>
                <a:xfrm>
                  <a:off x="39" y="451593"/>
                  <a:ext cx="299210" cy="297296"/>
                  <a:chOff x="0" y="0"/>
                  <a:chExt cx="299208" cy="297295"/>
                </a:xfrm>
              </p:grpSpPr>
              <p:sp>
                <p:nvSpPr>
                  <p:cNvPr id="2829" name="Oval 740"/>
                  <p:cNvSpPr/>
                  <p:nvPr/>
                </p:nvSpPr>
                <p:spPr>
                  <a:xfrm rot="13098856">
                    <a:off x="152089" y="167582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30" name="Line 741"/>
                  <p:cNvSpPr/>
                  <p:nvPr/>
                </p:nvSpPr>
                <p:spPr>
                  <a:xfrm flipH="1" flipV="1">
                    <a:off x="182698" y="199156"/>
                    <a:ext cx="57057" cy="4508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31" name="Line 742"/>
                  <p:cNvSpPr/>
                  <p:nvPr/>
                </p:nvSpPr>
                <p:spPr>
                  <a:xfrm flipV="1">
                    <a:off x="194614" y="195301"/>
                    <a:ext cx="38413" cy="4861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32" name="Oval 743"/>
                  <p:cNvSpPr/>
                  <p:nvPr/>
                </p:nvSpPr>
                <p:spPr>
                  <a:xfrm rot="13098856">
                    <a:off x="18959" y="62388"/>
                    <a:ext cx="121197" cy="103265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33" name="Line 744"/>
                  <p:cNvSpPr/>
                  <p:nvPr/>
                </p:nvSpPr>
                <p:spPr>
                  <a:xfrm flipH="1" flipV="1">
                    <a:off x="49568" y="93963"/>
                    <a:ext cx="57057" cy="4508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34" name="Line 745"/>
                  <p:cNvSpPr/>
                  <p:nvPr/>
                </p:nvSpPr>
                <p:spPr>
                  <a:xfrm flipV="1">
                    <a:off x="61483" y="90107"/>
                    <a:ext cx="38414" cy="4861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35" name="Oval 746"/>
                  <p:cNvSpPr/>
                  <p:nvPr/>
                </p:nvSpPr>
                <p:spPr>
                  <a:xfrm rot="13098856">
                    <a:off x="131022" y="31738"/>
                    <a:ext cx="145437" cy="12391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2836" name="Line 747"/>
                  <p:cNvSpPr/>
                  <p:nvPr/>
                </p:nvSpPr>
                <p:spPr>
                  <a:xfrm flipH="1" flipV="1">
                    <a:off x="170328" y="66748"/>
                    <a:ext cx="68281" cy="54500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2847" name="Group 748"/>
              <p:cNvGrpSpPr/>
              <p:nvPr/>
            </p:nvGrpSpPr>
            <p:grpSpPr>
              <a:xfrm>
                <a:off x="1438005" y="50701"/>
                <a:ext cx="294719" cy="215081"/>
                <a:chOff x="0" y="0"/>
                <a:chExt cx="294717" cy="215080"/>
              </a:xfrm>
            </p:grpSpPr>
            <p:sp>
              <p:nvSpPr>
                <p:cNvPr id="2839" name="Oval 749"/>
                <p:cNvSpPr/>
                <p:nvPr/>
              </p:nvSpPr>
              <p:spPr>
                <a:xfrm rot="21459492">
                  <a:off x="2057" y="9361"/>
                  <a:ext cx="121145" cy="10317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40" name="Line 750"/>
                <p:cNvSpPr/>
                <p:nvPr/>
              </p:nvSpPr>
              <p:spPr>
                <a:xfrm flipV="1">
                  <a:off x="26220" y="57744"/>
                  <a:ext cx="72626" cy="297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41" name="Line 751"/>
                <p:cNvSpPr/>
                <p:nvPr/>
              </p:nvSpPr>
              <p:spPr>
                <a:xfrm>
                  <a:off x="61364" y="30047"/>
                  <a:ext cx="2531" cy="6185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42" name="Oval 752"/>
                <p:cNvSpPr/>
                <p:nvPr/>
              </p:nvSpPr>
              <p:spPr>
                <a:xfrm rot="21459492">
                  <a:off x="171516" y="2431"/>
                  <a:ext cx="121145" cy="10317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43" name="Line 753"/>
                <p:cNvSpPr/>
                <p:nvPr/>
              </p:nvSpPr>
              <p:spPr>
                <a:xfrm flipV="1">
                  <a:off x="195679" y="50814"/>
                  <a:ext cx="72626" cy="297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44" name="Line 754"/>
                <p:cNvSpPr/>
                <p:nvPr/>
              </p:nvSpPr>
              <p:spPr>
                <a:xfrm>
                  <a:off x="230823" y="23117"/>
                  <a:ext cx="2531" cy="6185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45" name="Oval 755"/>
                <p:cNvSpPr/>
                <p:nvPr/>
              </p:nvSpPr>
              <p:spPr>
                <a:xfrm rot="21459492">
                  <a:off x="78466" y="88356"/>
                  <a:ext cx="145373" cy="123807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46" name="Line 756"/>
                <p:cNvSpPr/>
                <p:nvPr/>
              </p:nvSpPr>
              <p:spPr>
                <a:xfrm flipV="1">
                  <a:off x="106770" y="148934"/>
                  <a:ext cx="87270" cy="314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856" name="Group 757"/>
              <p:cNvGrpSpPr/>
              <p:nvPr/>
            </p:nvGrpSpPr>
            <p:grpSpPr>
              <a:xfrm>
                <a:off x="1735205" y="85987"/>
                <a:ext cx="252183" cy="272347"/>
                <a:chOff x="0" y="0"/>
                <a:chExt cx="252182" cy="272345"/>
              </a:xfrm>
            </p:grpSpPr>
            <p:sp>
              <p:nvSpPr>
                <p:cNvPr id="2848" name="Oval 758"/>
                <p:cNvSpPr/>
                <p:nvPr/>
              </p:nvSpPr>
              <p:spPr>
                <a:xfrm rot="4993486">
                  <a:off x="116283" y="3023"/>
                  <a:ext cx="108565" cy="11537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49" name="Line 759"/>
                <p:cNvSpPr/>
                <p:nvPr/>
              </p:nvSpPr>
              <p:spPr>
                <a:xfrm>
                  <a:off x="169263" y="28699"/>
                  <a:ext cx="7685" cy="6468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50" name="Line 760"/>
                <p:cNvSpPr/>
                <p:nvPr/>
              </p:nvSpPr>
              <p:spPr>
                <a:xfrm flipH="1">
                  <a:off x="136757" y="55994"/>
                  <a:ext cx="68738" cy="816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51" name="Oval 761"/>
                <p:cNvSpPr/>
                <p:nvPr/>
              </p:nvSpPr>
              <p:spPr>
                <a:xfrm rot="4993486">
                  <a:off x="134214" y="153952"/>
                  <a:ext cx="108565" cy="11537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52" name="Line 762"/>
                <p:cNvSpPr/>
                <p:nvPr/>
              </p:nvSpPr>
              <p:spPr>
                <a:xfrm>
                  <a:off x="187194" y="179629"/>
                  <a:ext cx="7685" cy="6468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53" name="Line 763"/>
                <p:cNvSpPr/>
                <p:nvPr/>
              </p:nvSpPr>
              <p:spPr>
                <a:xfrm flipH="1">
                  <a:off x="154688" y="206924"/>
                  <a:ext cx="68739" cy="816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54" name="Oval 764"/>
                <p:cNvSpPr/>
                <p:nvPr/>
              </p:nvSpPr>
              <p:spPr>
                <a:xfrm rot="4993486">
                  <a:off x="11284" y="79201"/>
                  <a:ext cx="130279" cy="13844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55" name="Line 765"/>
                <p:cNvSpPr/>
                <p:nvPr/>
              </p:nvSpPr>
              <p:spPr>
                <a:xfrm>
                  <a:off x="71727" y="108893"/>
                  <a:ext cx="8756" cy="77769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865" name="Group 766"/>
              <p:cNvGrpSpPr/>
              <p:nvPr/>
            </p:nvGrpSpPr>
            <p:grpSpPr>
              <a:xfrm>
                <a:off x="1743027" y="341294"/>
                <a:ext cx="302248" cy="289321"/>
                <a:chOff x="0" y="0"/>
                <a:chExt cx="302246" cy="289319"/>
              </a:xfrm>
            </p:grpSpPr>
            <p:sp>
              <p:nvSpPr>
                <p:cNvPr id="2857" name="Oval 767"/>
                <p:cNvSpPr/>
                <p:nvPr/>
              </p:nvSpPr>
              <p:spPr>
                <a:xfrm rot="8933992">
                  <a:off x="163163" y="74669"/>
                  <a:ext cx="121145" cy="10317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58" name="Line 768"/>
                <p:cNvSpPr/>
                <p:nvPr/>
              </p:nvSpPr>
              <p:spPr>
                <a:xfrm flipH="1">
                  <a:off x="193832" y="110134"/>
                  <a:ext cx="62240" cy="37546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59" name="Line 769"/>
                <p:cNvSpPr/>
                <p:nvPr/>
              </p:nvSpPr>
              <p:spPr>
                <a:xfrm flipH="1" flipV="1">
                  <a:off x="208927" y="99425"/>
                  <a:ext cx="31975" cy="53006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60" name="Oval 770"/>
                <p:cNvSpPr/>
                <p:nvPr/>
              </p:nvSpPr>
              <p:spPr>
                <a:xfrm rot="8933992">
                  <a:off x="17939" y="162274"/>
                  <a:ext cx="121145" cy="10317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61" name="Line 771"/>
                <p:cNvSpPr/>
                <p:nvPr/>
              </p:nvSpPr>
              <p:spPr>
                <a:xfrm flipH="1">
                  <a:off x="48609" y="197739"/>
                  <a:ext cx="62239" cy="37546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62" name="Line 772"/>
                <p:cNvSpPr/>
                <p:nvPr/>
              </p:nvSpPr>
              <p:spPr>
                <a:xfrm flipH="1" flipV="1">
                  <a:off x="63703" y="187030"/>
                  <a:ext cx="31976" cy="53006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63" name="Oval 773"/>
                <p:cNvSpPr/>
                <p:nvPr/>
              </p:nvSpPr>
              <p:spPr>
                <a:xfrm rot="8933992">
                  <a:off x="30475" y="28647"/>
                  <a:ext cx="145373" cy="123807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64" name="Line 774"/>
                <p:cNvSpPr/>
                <p:nvPr/>
              </p:nvSpPr>
              <p:spPr>
                <a:xfrm flipH="1">
                  <a:off x="66202" y="67606"/>
                  <a:ext cx="74995" cy="44740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874" name="Group 775"/>
              <p:cNvGrpSpPr/>
              <p:nvPr/>
            </p:nvGrpSpPr>
            <p:grpSpPr>
              <a:xfrm>
                <a:off x="1466263" y="307364"/>
                <a:ext cx="291744" cy="284385"/>
                <a:chOff x="0" y="0"/>
                <a:chExt cx="291742" cy="284384"/>
              </a:xfrm>
            </p:grpSpPr>
            <p:sp>
              <p:nvSpPr>
                <p:cNvPr id="2866" name="Oval 776"/>
                <p:cNvSpPr/>
                <p:nvPr/>
              </p:nvSpPr>
              <p:spPr>
                <a:xfrm rot="6909141">
                  <a:off x="162337" y="15863"/>
                  <a:ext cx="108335" cy="11537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67" name="Line 777"/>
                <p:cNvSpPr/>
                <p:nvPr/>
              </p:nvSpPr>
              <p:spPr>
                <a:xfrm flipH="1">
                  <a:off x="205006" y="45852"/>
                  <a:ext cx="27628" cy="5883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68" name="Line 778"/>
                <p:cNvSpPr/>
                <p:nvPr/>
              </p:nvSpPr>
              <p:spPr>
                <a:xfrm flipH="1" flipV="1">
                  <a:off x="186081" y="58263"/>
                  <a:ext cx="62658" cy="2942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69" name="Oval 779"/>
                <p:cNvSpPr/>
                <p:nvPr/>
              </p:nvSpPr>
              <p:spPr>
                <a:xfrm rot="6909141">
                  <a:off x="97874" y="153150"/>
                  <a:ext cx="108335" cy="11537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70" name="Line 780"/>
                <p:cNvSpPr/>
                <p:nvPr/>
              </p:nvSpPr>
              <p:spPr>
                <a:xfrm flipH="1">
                  <a:off x="140543" y="183139"/>
                  <a:ext cx="27628" cy="5883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71" name="Line 781"/>
                <p:cNvSpPr/>
                <p:nvPr/>
              </p:nvSpPr>
              <p:spPr>
                <a:xfrm flipH="1" flipV="1">
                  <a:off x="121618" y="195550"/>
                  <a:ext cx="62658" cy="2942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72" name="Oval 782"/>
                <p:cNvSpPr/>
                <p:nvPr/>
              </p:nvSpPr>
              <p:spPr>
                <a:xfrm rot="6909141">
                  <a:off x="25284" y="28838"/>
                  <a:ext cx="130003" cy="13844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73" name="Line 783"/>
                <p:cNvSpPr/>
                <p:nvPr/>
              </p:nvSpPr>
              <p:spPr>
                <a:xfrm flipH="1">
                  <a:off x="73544" y="62104"/>
                  <a:ext cx="33626" cy="70483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883" name="Group 784"/>
              <p:cNvGrpSpPr/>
              <p:nvPr/>
            </p:nvGrpSpPr>
            <p:grpSpPr>
              <a:xfrm>
                <a:off x="1406064" y="581206"/>
                <a:ext cx="289639" cy="243955"/>
                <a:chOff x="0" y="0"/>
                <a:chExt cx="289637" cy="243953"/>
              </a:xfrm>
            </p:grpSpPr>
            <p:sp>
              <p:nvSpPr>
                <p:cNvPr id="2875" name="Oval 785"/>
                <p:cNvSpPr/>
                <p:nvPr/>
              </p:nvSpPr>
              <p:spPr>
                <a:xfrm rot="10314441">
                  <a:off x="167108" y="105181"/>
                  <a:ext cx="115473" cy="10842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76" name="Line 786"/>
                <p:cNvSpPr/>
                <p:nvPr/>
              </p:nvSpPr>
              <p:spPr>
                <a:xfrm flipH="1">
                  <a:off x="190892" y="157570"/>
                  <a:ext cx="68594" cy="975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77" name="Line 787"/>
                <p:cNvSpPr/>
                <p:nvPr/>
              </p:nvSpPr>
              <p:spPr>
                <a:xfrm flipH="1" flipV="1">
                  <a:off x="221529" y="127102"/>
                  <a:ext cx="9159" cy="6440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78" name="Oval 788"/>
                <p:cNvSpPr/>
                <p:nvPr/>
              </p:nvSpPr>
              <p:spPr>
                <a:xfrm rot="10314441">
                  <a:off x="7056" y="127939"/>
                  <a:ext cx="115473" cy="10842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79" name="Line 789"/>
                <p:cNvSpPr/>
                <p:nvPr/>
              </p:nvSpPr>
              <p:spPr>
                <a:xfrm flipH="1">
                  <a:off x="30839" y="180328"/>
                  <a:ext cx="68595" cy="975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80" name="Line 790"/>
                <p:cNvSpPr/>
                <p:nvPr/>
              </p:nvSpPr>
              <p:spPr>
                <a:xfrm flipH="1" flipV="1">
                  <a:off x="61477" y="149860"/>
                  <a:ext cx="9159" cy="6440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81" name="Oval 791"/>
                <p:cNvSpPr/>
                <p:nvPr/>
              </p:nvSpPr>
              <p:spPr>
                <a:xfrm rot="10314441">
                  <a:off x="61796" y="9105"/>
                  <a:ext cx="138569" cy="13011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82" name="Line 792"/>
                <p:cNvSpPr/>
                <p:nvPr/>
              </p:nvSpPr>
              <p:spPr>
                <a:xfrm flipH="1">
                  <a:off x="90528" y="68201"/>
                  <a:ext cx="82472" cy="11272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892" name="Group 793"/>
              <p:cNvGrpSpPr/>
              <p:nvPr/>
            </p:nvGrpSpPr>
            <p:grpSpPr>
              <a:xfrm>
                <a:off x="2069015" y="357356"/>
                <a:ext cx="294963" cy="296904"/>
                <a:chOff x="0" y="0"/>
                <a:chExt cx="294962" cy="296902"/>
              </a:xfrm>
            </p:grpSpPr>
            <p:sp>
              <p:nvSpPr>
                <p:cNvPr id="2884" name="Oval 794"/>
                <p:cNvSpPr/>
                <p:nvPr/>
              </p:nvSpPr>
              <p:spPr>
                <a:xfrm rot="8661208">
                  <a:off x="158794" y="71023"/>
                  <a:ext cx="115473" cy="10815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85" name="Line 795"/>
                <p:cNvSpPr/>
                <p:nvPr/>
              </p:nvSpPr>
              <p:spPr>
                <a:xfrm flipH="1">
                  <a:off x="189799" y="107526"/>
                  <a:ext cx="56303" cy="4037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86" name="Line 796"/>
                <p:cNvSpPr/>
                <p:nvPr/>
              </p:nvSpPr>
              <p:spPr>
                <a:xfrm flipH="1" flipV="1">
                  <a:off x="198773" y="98363"/>
                  <a:ext cx="37817" cy="5273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87" name="Oval 797"/>
                <p:cNvSpPr/>
                <p:nvPr/>
              </p:nvSpPr>
              <p:spPr>
                <a:xfrm rot="8661208">
                  <a:off x="27423" y="165237"/>
                  <a:ext cx="115473" cy="10815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88" name="Line 798"/>
                <p:cNvSpPr/>
                <p:nvPr/>
              </p:nvSpPr>
              <p:spPr>
                <a:xfrm flipH="1">
                  <a:off x="58428" y="201739"/>
                  <a:ext cx="56303" cy="4037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89" name="Line 799"/>
                <p:cNvSpPr/>
                <p:nvPr/>
              </p:nvSpPr>
              <p:spPr>
                <a:xfrm flipH="1" flipV="1">
                  <a:off x="67401" y="192577"/>
                  <a:ext cx="37818" cy="5273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90" name="Oval 800"/>
                <p:cNvSpPr/>
                <p:nvPr/>
              </p:nvSpPr>
              <p:spPr>
                <a:xfrm rot="8661208">
                  <a:off x="24834" y="28218"/>
                  <a:ext cx="138569" cy="129781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91" name="Line 801"/>
                <p:cNvSpPr/>
                <p:nvPr/>
              </p:nvSpPr>
              <p:spPr>
                <a:xfrm flipH="1">
                  <a:off x="60623" y="68433"/>
                  <a:ext cx="67903" cy="48144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01" name="Group 802"/>
              <p:cNvGrpSpPr/>
              <p:nvPr/>
            </p:nvGrpSpPr>
            <p:grpSpPr>
              <a:xfrm>
                <a:off x="1818210" y="571487"/>
                <a:ext cx="292335" cy="209755"/>
                <a:chOff x="0" y="0"/>
                <a:chExt cx="292334" cy="209753"/>
              </a:xfrm>
            </p:grpSpPr>
            <p:sp>
              <p:nvSpPr>
                <p:cNvPr id="2893" name="Oval 803"/>
                <p:cNvSpPr/>
                <p:nvPr/>
              </p:nvSpPr>
              <p:spPr>
                <a:xfrm rot="10854175">
                  <a:off x="170385" y="105633"/>
                  <a:ext cx="121145" cy="10317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94" name="Line 804"/>
                <p:cNvSpPr/>
                <p:nvPr/>
              </p:nvSpPr>
              <p:spPr>
                <a:xfrm flipH="1" flipV="1">
                  <a:off x="194581" y="159636"/>
                  <a:ext cx="72678" cy="1146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95" name="Line 805"/>
                <p:cNvSpPr/>
                <p:nvPr/>
              </p:nvSpPr>
              <p:spPr>
                <a:xfrm flipV="1">
                  <a:off x="231739" y="126283"/>
                  <a:ext cx="977" cy="6189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96" name="Oval 806"/>
                <p:cNvSpPr/>
                <p:nvPr/>
              </p:nvSpPr>
              <p:spPr>
                <a:xfrm rot="10854175">
                  <a:off x="805" y="102960"/>
                  <a:ext cx="121145" cy="10317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97" name="Line 807"/>
                <p:cNvSpPr/>
                <p:nvPr/>
              </p:nvSpPr>
              <p:spPr>
                <a:xfrm flipH="1" flipV="1">
                  <a:off x="25002" y="156963"/>
                  <a:ext cx="72678" cy="114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98" name="Line 808"/>
                <p:cNvSpPr/>
                <p:nvPr/>
              </p:nvSpPr>
              <p:spPr>
                <a:xfrm flipV="1">
                  <a:off x="62159" y="123610"/>
                  <a:ext cx="977" cy="6189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899" name="Oval 809"/>
                <p:cNvSpPr/>
                <p:nvPr/>
              </p:nvSpPr>
              <p:spPr>
                <a:xfrm rot="10854175">
                  <a:off x="74944" y="1137"/>
                  <a:ext cx="145373" cy="123807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00" name="Line 810"/>
                <p:cNvSpPr/>
                <p:nvPr/>
              </p:nvSpPr>
              <p:spPr>
                <a:xfrm flipH="1" flipV="1">
                  <a:off x="104738" y="61935"/>
                  <a:ext cx="87307" cy="1806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10" name="Group 811"/>
              <p:cNvGrpSpPr/>
              <p:nvPr/>
            </p:nvGrpSpPr>
            <p:grpSpPr>
              <a:xfrm>
                <a:off x="2036493" y="81661"/>
                <a:ext cx="238516" cy="264500"/>
                <a:chOff x="0" y="0"/>
                <a:chExt cx="238514" cy="264499"/>
              </a:xfrm>
            </p:grpSpPr>
            <p:sp>
              <p:nvSpPr>
                <p:cNvPr id="2902" name="Oval 812"/>
                <p:cNvSpPr/>
                <p:nvPr/>
              </p:nvSpPr>
              <p:spPr>
                <a:xfrm rot="5259492">
                  <a:off x="118300" y="-1207"/>
                  <a:ext cx="108335" cy="11537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03" name="Line 813"/>
                <p:cNvSpPr/>
                <p:nvPr/>
              </p:nvSpPr>
              <p:spPr>
                <a:xfrm>
                  <a:off x="173695" y="24536"/>
                  <a:ext cx="2657" cy="6494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04" name="Line 814"/>
                <p:cNvSpPr/>
                <p:nvPr/>
              </p:nvSpPr>
              <p:spPr>
                <a:xfrm flipH="1">
                  <a:off x="138495" y="54430"/>
                  <a:ext cx="69164" cy="2829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05" name="Oval 815"/>
                <p:cNvSpPr/>
                <p:nvPr/>
              </p:nvSpPr>
              <p:spPr>
                <a:xfrm rot="5259492">
                  <a:off x="124497" y="150335"/>
                  <a:ext cx="108335" cy="115371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06" name="Line 816"/>
                <p:cNvSpPr/>
                <p:nvPr/>
              </p:nvSpPr>
              <p:spPr>
                <a:xfrm>
                  <a:off x="179892" y="176077"/>
                  <a:ext cx="2657" cy="6494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07" name="Line 817"/>
                <p:cNvSpPr/>
                <p:nvPr/>
              </p:nvSpPr>
              <p:spPr>
                <a:xfrm flipH="1">
                  <a:off x="144692" y="205971"/>
                  <a:ext cx="69165" cy="2830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08" name="Oval 818"/>
                <p:cNvSpPr/>
                <p:nvPr/>
              </p:nvSpPr>
              <p:spPr>
                <a:xfrm rot="5259492">
                  <a:off x="6819" y="67270"/>
                  <a:ext cx="130003" cy="13844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09" name="Line 819"/>
                <p:cNvSpPr/>
                <p:nvPr/>
              </p:nvSpPr>
              <p:spPr>
                <a:xfrm>
                  <a:off x="70197" y="96802"/>
                  <a:ext cx="2712" cy="78046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19" name="Group 820"/>
              <p:cNvGrpSpPr/>
              <p:nvPr/>
            </p:nvGrpSpPr>
            <p:grpSpPr>
              <a:xfrm>
                <a:off x="1198153" y="205418"/>
                <a:ext cx="286586" cy="272592"/>
                <a:chOff x="0" y="0"/>
                <a:chExt cx="286585" cy="272591"/>
              </a:xfrm>
            </p:grpSpPr>
            <p:sp>
              <p:nvSpPr>
                <p:cNvPr id="2911" name="Oval 821"/>
                <p:cNvSpPr/>
                <p:nvPr/>
              </p:nvSpPr>
              <p:spPr>
                <a:xfrm rot="6431094">
                  <a:off x="161781" y="6615"/>
                  <a:ext cx="103265" cy="121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12" name="Line 822"/>
                <p:cNvSpPr/>
                <p:nvPr/>
              </p:nvSpPr>
              <p:spPr>
                <a:xfrm flipH="1">
                  <a:off x="206797" y="39061"/>
                  <a:ext cx="18307" cy="5919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13" name="Line 823"/>
                <p:cNvSpPr/>
                <p:nvPr/>
              </p:nvSpPr>
              <p:spPr>
                <a:xfrm flipH="1" flipV="1">
                  <a:off x="179486" y="55884"/>
                  <a:ext cx="69501" cy="21495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14" name="Oval 824"/>
                <p:cNvSpPr/>
                <p:nvPr/>
              </p:nvSpPr>
              <p:spPr>
                <a:xfrm rot="6431094">
                  <a:off x="119067" y="144730"/>
                  <a:ext cx="103265" cy="121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15" name="Line 825"/>
                <p:cNvSpPr/>
                <p:nvPr/>
              </p:nvSpPr>
              <p:spPr>
                <a:xfrm flipH="1">
                  <a:off x="164083" y="177176"/>
                  <a:ext cx="18307" cy="59193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16" name="Line 826"/>
                <p:cNvSpPr/>
                <p:nvPr/>
              </p:nvSpPr>
              <p:spPr>
                <a:xfrm flipH="1" flipV="1">
                  <a:off x="136772" y="193999"/>
                  <a:ext cx="69501" cy="2149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17" name="Oval 827"/>
                <p:cNvSpPr/>
                <p:nvPr/>
              </p:nvSpPr>
              <p:spPr>
                <a:xfrm rot="6431094">
                  <a:off x="25848" y="31306"/>
                  <a:ext cx="123917" cy="145497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18" name="Line 828"/>
                <p:cNvSpPr/>
                <p:nvPr/>
              </p:nvSpPr>
              <p:spPr>
                <a:xfrm flipH="1">
                  <a:off x="76518" y="67881"/>
                  <a:ext cx="22476" cy="70964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2928" name="Group 829"/>
              <p:cNvGrpSpPr/>
              <p:nvPr/>
            </p:nvGrpSpPr>
            <p:grpSpPr>
              <a:xfrm>
                <a:off x="1158165" y="444841"/>
                <a:ext cx="297491" cy="294813"/>
                <a:chOff x="0" y="0"/>
                <a:chExt cx="297489" cy="294811"/>
              </a:xfrm>
            </p:grpSpPr>
            <p:sp>
              <p:nvSpPr>
                <p:cNvPr id="2920" name="Oval 830"/>
                <p:cNvSpPr/>
                <p:nvPr/>
              </p:nvSpPr>
              <p:spPr>
                <a:xfrm rot="8658130">
                  <a:off x="157625" y="67024"/>
                  <a:ext cx="121145" cy="10317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21" name="Line 831"/>
                <p:cNvSpPr/>
                <p:nvPr/>
              </p:nvSpPr>
              <p:spPr>
                <a:xfrm flipH="1">
                  <a:off x="190057" y="99951"/>
                  <a:ext cx="59030" cy="4241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22" name="Line 832"/>
                <p:cNvSpPr/>
                <p:nvPr/>
              </p:nvSpPr>
              <p:spPr>
                <a:xfrm flipH="1" flipV="1">
                  <a:off x="201288" y="93104"/>
                  <a:ext cx="36122" cy="5027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23" name="Oval 833"/>
                <p:cNvSpPr/>
                <p:nvPr/>
              </p:nvSpPr>
              <p:spPr>
                <a:xfrm rot="8658130">
                  <a:off x="19891" y="165988"/>
                  <a:ext cx="121145" cy="103173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24" name="Line 834"/>
                <p:cNvSpPr/>
                <p:nvPr/>
              </p:nvSpPr>
              <p:spPr>
                <a:xfrm flipH="1">
                  <a:off x="52323" y="198914"/>
                  <a:ext cx="59030" cy="42414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25" name="Line 835"/>
                <p:cNvSpPr/>
                <p:nvPr/>
              </p:nvSpPr>
              <p:spPr>
                <a:xfrm flipH="1" flipV="1">
                  <a:off x="63555" y="192068"/>
                  <a:ext cx="36121" cy="50272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26" name="Oval 836"/>
                <p:cNvSpPr/>
                <p:nvPr/>
              </p:nvSpPr>
              <p:spPr>
                <a:xfrm rot="8658130">
                  <a:off x="22463" y="30781"/>
                  <a:ext cx="145373" cy="123807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27" name="Line 837"/>
                <p:cNvSpPr/>
                <p:nvPr/>
              </p:nvSpPr>
              <p:spPr>
                <a:xfrm flipH="1">
                  <a:off x="60056" y="66765"/>
                  <a:ext cx="71168" cy="50608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943" name="Group 838"/>
            <p:cNvGrpSpPr/>
            <p:nvPr/>
          </p:nvGrpSpPr>
          <p:grpSpPr>
            <a:xfrm>
              <a:off x="-1" y="-1"/>
              <a:ext cx="237627" cy="952045"/>
              <a:chOff x="0" y="0"/>
              <a:chExt cx="237625" cy="952043"/>
            </a:xfrm>
          </p:grpSpPr>
          <p:sp>
            <p:nvSpPr>
              <p:cNvPr id="2930" name="Oval 839"/>
              <p:cNvSpPr/>
              <p:nvPr/>
            </p:nvSpPr>
            <p:spPr>
              <a:xfrm rot="5212645">
                <a:off x="120499" y="835941"/>
                <a:ext cx="131923" cy="9528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31" name="Line 840"/>
              <p:cNvSpPr/>
              <p:nvPr/>
            </p:nvSpPr>
            <p:spPr>
              <a:xfrm>
                <a:off x="186712" y="844435"/>
                <a:ext cx="4327" cy="7930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32" name="Line 841"/>
              <p:cNvSpPr/>
              <p:nvPr/>
            </p:nvSpPr>
            <p:spPr>
              <a:xfrm flipH="1">
                <a:off x="158823" y="881382"/>
                <a:ext cx="56985" cy="31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33" name="Oval 842"/>
              <p:cNvSpPr/>
              <p:nvPr/>
            </p:nvSpPr>
            <p:spPr>
              <a:xfrm rot="5212645">
                <a:off x="17146" y="739426"/>
                <a:ext cx="158173" cy="11414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34" name="Line 843"/>
              <p:cNvSpPr/>
              <p:nvPr/>
            </p:nvSpPr>
            <p:spPr>
              <a:xfrm>
                <a:off x="93574" y="747770"/>
                <a:ext cx="4663" cy="9479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942" name="Group 844"/>
              <p:cNvGrpSpPr/>
              <p:nvPr/>
            </p:nvGrpSpPr>
            <p:grpSpPr>
              <a:xfrm>
                <a:off x="-1" y="-1"/>
                <a:ext cx="204394" cy="715039"/>
                <a:chOff x="0" y="0"/>
                <a:chExt cx="204392" cy="715037"/>
              </a:xfrm>
            </p:grpSpPr>
            <p:sp>
              <p:nvSpPr>
                <p:cNvPr id="2935" name="Oval 845"/>
                <p:cNvSpPr/>
                <p:nvPr/>
              </p:nvSpPr>
              <p:spPr>
                <a:xfrm rot="16012645">
                  <a:off x="19426" y="59893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36" name="Oval 846"/>
                <p:cNvSpPr/>
                <p:nvPr/>
              </p:nvSpPr>
              <p:spPr>
                <a:xfrm rot="16012645">
                  <a:off x="87413" y="498161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37" name="Oval 847"/>
                <p:cNvSpPr/>
                <p:nvPr/>
              </p:nvSpPr>
              <p:spPr>
                <a:xfrm rot="16012645">
                  <a:off x="8867" y="405380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38" name="Oval 848"/>
                <p:cNvSpPr/>
                <p:nvPr/>
              </p:nvSpPr>
              <p:spPr>
                <a:xfrm rot="16012645">
                  <a:off x="76854" y="304604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39" name="Oval 849"/>
                <p:cNvSpPr/>
                <p:nvPr/>
              </p:nvSpPr>
              <p:spPr>
                <a:xfrm rot="16012645">
                  <a:off x="-1692" y="211823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40" name="Oval 850"/>
                <p:cNvSpPr/>
                <p:nvPr/>
              </p:nvSpPr>
              <p:spPr>
                <a:xfrm rot="16012645">
                  <a:off x="66294" y="111048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41" name="Oval 851"/>
                <p:cNvSpPr/>
                <p:nvPr/>
              </p:nvSpPr>
              <p:spPr>
                <a:xfrm rot="16012645">
                  <a:off x="-12251" y="1826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957" name="Group 81"/>
            <p:cNvGrpSpPr/>
            <p:nvPr/>
          </p:nvGrpSpPr>
          <p:grpSpPr>
            <a:xfrm>
              <a:off x="248244" y="-1"/>
              <a:ext cx="237626" cy="952045"/>
              <a:chOff x="0" y="0"/>
              <a:chExt cx="237625" cy="952043"/>
            </a:xfrm>
          </p:grpSpPr>
          <p:sp>
            <p:nvSpPr>
              <p:cNvPr id="2944" name="Oval 82"/>
              <p:cNvSpPr/>
              <p:nvPr/>
            </p:nvSpPr>
            <p:spPr>
              <a:xfrm rot="5212645">
                <a:off x="120499" y="835941"/>
                <a:ext cx="131923" cy="9528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45" name="Line 83"/>
              <p:cNvSpPr/>
              <p:nvPr/>
            </p:nvSpPr>
            <p:spPr>
              <a:xfrm>
                <a:off x="186712" y="844435"/>
                <a:ext cx="4327" cy="7930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46" name="Line 84"/>
              <p:cNvSpPr/>
              <p:nvPr/>
            </p:nvSpPr>
            <p:spPr>
              <a:xfrm flipH="1">
                <a:off x="158823" y="881382"/>
                <a:ext cx="56985" cy="31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47" name="Oval 85"/>
              <p:cNvSpPr/>
              <p:nvPr/>
            </p:nvSpPr>
            <p:spPr>
              <a:xfrm rot="5212645">
                <a:off x="17146" y="739426"/>
                <a:ext cx="158173" cy="11414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48" name="Line 86"/>
              <p:cNvSpPr/>
              <p:nvPr/>
            </p:nvSpPr>
            <p:spPr>
              <a:xfrm>
                <a:off x="93574" y="747770"/>
                <a:ext cx="4663" cy="9479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956" name="Group 87"/>
              <p:cNvGrpSpPr/>
              <p:nvPr/>
            </p:nvGrpSpPr>
            <p:grpSpPr>
              <a:xfrm>
                <a:off x="-1" y="-1"/>
                <a:ext cx="204394" cy="715039"/>
                <a:chOff x="0" y="0"/>
                <a:chExt cx="204392" cy="715037"/>
              </a:xfrm>
            </p:grpSpPr>
            <p:sp>
              <p:nvSpPr>
                <p:cNvPr id="2949" name="Oval 88"/>
                <p:cNvSpPr/>
                <p:nvPr/>
              </p:nvSpPr>
              <p:spPr>
                <a:xfrm rot="16012645">
                  <a:off x="19426" y="59893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50" name="Oval 89"/>
                <p:cNvSpPr/>
                <p:nvPr/>
              </p:nvSpPr>
              <p:spPr>
                <a:xfrm rot="16012645">
                  <a:off x="87413" y="498161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51" name="Oval 90"/>
                <p:cNvSpPr/>
                <p:nvPr/>
              </p:nvSpPr>
              <p:spPr>
                <a:xfrm rot="16012645">
                  <a:off x="8867" y="405380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52" name="Oval 91"/>
                <p:cNvSpPr/>
                <p:nvPr/>
              </p:nvSpPr>
              <p:spPr>
                <a:xfrm rot="16012645">
                  <a:off x="76854" y="304604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53" name="Oval 92"/>
                <p:cNvSpPr/>
                <p:nvPr/>
              </p:nvSpPr>
              <p:spPr>
                <a:xfrm rot="16012645">
                  <a:off x="-1692" y="211823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54" name="Oval 93"/>
                <p:cNvSpPr/>
                <p:nvPr/>
              </p:nvSpPr>
              <p:spPr>
                <a:xfrm rot="16012645">
                  <a:off x="66294" y="111048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55" name="Oval 94"/>
                <p:cNvSpPr/>
                <p:nvPr/>
              </p:nvSpPr>
              <p:spPr>
                <a:xfrm rot="16012645">
                  <a:off x="-12251" y="1826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971" name="Group 95"/>
            <p:cNvGrpSpPr/>
            <p:nvPr/>
          </p:nvGrpSpPr>
          <p:grpSpPr>
            <a:xfrm>
              <a:off x="500367" y="-1"/>
              <a:ext cx="237627" cy="952045"/>
              <a:chOff x="0" y="0"/>
              <a:chExt cx="237625" cy="952043"/>
            </a:xfrm>
          </p:grpSpPr>
          <p:sp>
            <p:nvSpPr>
              <p:cNvPr id="2958" name="Oval 96"/>
              <p:cNvSpPr/>
              <p:nvPr/>
            </p:nvSpPr>
            <p:spPr>
              <a:xfrm rot="5212645">
                <a:off x="120499" y="835941"/>
                <a:ext cx="131923" cy="9528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59" name="Line 97"/>
              <p:cNvSpPr/>
              <p:nvPr/>
            </p:nvSpPr>
            <p:spPr>
              <a:xfrm>
                <a:off x="186712" y="844435"/>
                <a:ext cx="4327" cy="7930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60" name="Line 98"/>
              <p:cNvSpPr/>
              <p:nvPr/>
            </p:nvSpPr>
            <p:spPr>
              <a:xfrm flipH="1">
                <a:off x="158823" y="881382"/>
                <a:ext cx="56985" cy="31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61" name="Oval 99"/>
              <p:cNvSpPr/>
              <p:nvPr/>
            </p:nvSpPr>
            <p:spPr>
              <a:xfrm rot="5212645">
                <a:off x="17146" y="739426"/>
                <a:ext cx="158173" cy="11414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62" name="Line 100"/>
              <p:cNvSpPr/>
              <p:nvPr/>
            </p:nvSpPr>
            <p:spPr>
              <a:xfrm>
                <a:off x="93574" y="747770"/>
                <a:ext cx="4663" cy="9479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970" name="Group 101"/>
              <p:cNvGrpSpPr/>
              <p:nvPr/>
            </p:nvGrpSpPr>
            <p:grpSpPr>
              <a:xfrm>
                <a:off x="-1" y="-1"/>
                <a:ext cx="204394" cy="715039"/>
                <a:chOff x="0" y="0"/>
                <a:chExt cx="204392" cy="715037"/>
              </a:xfrm>
            </p:grpSpPr>
            <p:sp>
              <p:nvSpPr>
                <p:cNvPr id="2963" name="Oval 102"/>
                <p:cNvSpPr/>
                <p:nvPr/>
              </p:nvSpPr>
              <p:spPr>
                <a:xfrm rot="16012645">
                  <a:off x="19426" y="59893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64" name="Oval 103"/>
                <p:cNvSpPr/>
                <p:nvPr/>
              </p:nvSpPr>
              <p:spPr>
                <a:xfrm rot="16012645">
                  <a:off x="87413" y="498161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65" name="Oval 104"/>
                <p:cNvSpPr/>
                <p:nvPr/>
              </p:nvSpPr>
              <p:spPr>
                <a:xfrm rot="16012645">
                  <a:off x="8867" y="405380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66" name="Oval 105"/>
                <p:cNvSpPr/>
                <p:nvPr/>
              </p:nvSpPr>
              <p:spPr>
                <a:xfrm rot="16012645">
                  <a:off x="76854" y="304604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67" name="Oval 106"/>
                <p:cNvSpPr/>
                <p:nvPr/>
              </p:nvSpPr>
              <p:spPr>
                <a:xfrm rot="16012645">
                  <a:off x="-1692" y="211823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68" name="Oval 107"/>
                <p:cNvSpPr/>
                <p:nvPr/>
              </p:nvSpPr>
              <p:spPr>
                <a:xfrm rot="16012645">
                  <a:off x="66294" y="111048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69" name="Oval 108"/>
                <p:cNvSpPr/>
                <p:nvPr/>
              </p:nvSpPr>
              <p:spPr>
                <a:xfrm rot="16012645">
                  <a:off x="-12251" y="1826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985" name="Group 109"/>
            <p:cNvGrpSpPr/>
            <p:nvPr/>
          </p:nvGrpSpPr>
          <p:grpSpPr>
            <a:xfrm>
              <a:off x="740854" y="-1"/>
              <a:ext cx="237626" cy="952045"/>
              <a:chOff x="0" y="0"/>
              <a:chExt cx="237625" cy="952043"/>
            </a:xfrm>
          </p:grpSpPr>
          <p:sp>
            <p:nvSpPr>
              <p:cNvPr id="2972" name="Oval 110"/>
              <p:cNvSpPr/>
              <p:nvPr/>
            </p:nvSpPr>
            <p:spPr>
              <a:xfrm rot="5212645">
                <a:off x="120499" y="835941"/>
                <a:ext cx="131923" cy="9528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73" name="Line 111"/>
              <p:cNvSpPr/>
              <p:nvPr/>
            </p:nvSpPr>
            <p:spPr>
              <a:xfrm>
                <a:off x="186712" y="844435"/>
                <a:ext cx="4327" cy="7930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74" name="Line 112"/>
              <p:cNvSpPr/>
              <p:nvPr/>
            </p:nvSpPr>
            <p:spPr>
              <a:xfrm flipH="1">
                <a:off x="158823" y="881382"/>
                <a:ext cx="56985" cy="31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75" name="Oval 113"/>
              <p:cNvSpPr/>
              <p:nvPr/>
            </p:nvSpPr>
            <p:spPr>
              <a:xfrm rot="5212645">
                <a:off x="17146" y="739426"/>
                <a:ext cx="158173" cy="11414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76" name="Line 114"/>
              <p:cNvSpPr/>
              <p:nvPr/>
            </p:nvSpPr>
            <p:spPr>
              <a:xfrm>
                <a:off x="93574" y="747770"/>
                <a:ext cx="4663" cy="9479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984" name="Group 115"/>
              <p:cNvGrpSpPr/>
              <p:nvPr/>
            </p:nvGrpSpPr>
            <p:grpSpPr>
              <a:xfrm>
                <a:off x="-1" y="-1"/>
                <a:ext cx="204394" cy="715039"/>
                <a:chOff x="0" y="0"/>
                <a:chExt cx="204392" cy="715037"/>
              </a:xfrm>
            </p:grpSpPr>
            <p:sp>
              <p:nvSpPr>
                <p:cNvPr id="2977" name="Oval 116"/>
                <p:cNvSpPr/>
                <p:nvPr/>
              </p:nvSpPr>
              <p:spPr>
                <a:xfrm rot="16012645">
                  <a:off x="19426" y="59893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78" name="Oval 117"/>
                <p:cNvSpPr/>
                <p:nvPr/>
              </p:nvSpPr>
              <p:spPr>
                <a:xfrm rot="16012645">
                  <a:off x="87413" y="498161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79" name="Oval 118"/>
                <p:cNvSpPr/>
                <p:nvPr/>
              </p:nvSpPr>
              <p:spPr>
                <a:xfrm rot="16012645">
                  <a:off x="8867" y="405380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80" name="Oval 119"/>
                <p:cNvSpPr/>
                <p:nvPr/>
              </p:nvSpPr>
              <p:spPr>
                <a:xfrm rot="16012645">
                  <a:off x="76854" y="304604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81" name="Oval 120"/>
                <p:cNvSpPr/>
                <p:nvPr/>
              </p:nvSpPr>
              <p:spPr>
                <a:xfrm rot="16012645">
                  <a:off x="-1692" y="211823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82" name="Oval 121"/>
                <p:cNvSpPr/>
                <p:nvPr/>
              </p:nvSpPr>
              <p:spPr>
                <a:xfrm rot="16012645">
                  <a:off x="66294" y="111048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83" name="Oval 122"/>
                <p:cNvSpPr/>
                <p:nvPr/>
              </p:nvSpPr>
              <p:spPr>
                <a:xfrm rot="16012645">
                  <a:off x="-12251" y="1826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2999" name="Group 123"/>
            <p:cNvGrpSpPr/>
            <p:nvPr/>
          </p:nvGrpSpPr>
          <p:grpSpPr>
            <a:xfrm>
              <a:off x="989098" y="-1"/>
              <a:ext cx="237627" cy="952045"/>
              <a:chOff x="0" y="0"/>
              <a:chExt cx="237625" cy="952043"/>
            </a:xfrm>
          </p:grpSpPr>
          <p:sp>
            <p:nvSpPr>
              <p:cNvPr id="2986" name="Oval 124"/>
              <p:cNvSpPr/>
              <p:nvPr/>
            </p:nvSpPr>
            <p:spPr>
              <a:xfrm rot="5212645">
                <a:off x="120499" y="835941"/>
                <a:ext cx="131923" cy="9528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87" name="Line 125"/>
              <p:cNvSpPr/>
              <p:nvPr/>
            </p:nvSpPr>
            <p:spPr>
              <a:xfrm>
                <a:off x="186712" y="844435"/>
                <a:ext cx="4327" cy="7930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88" name="Line 126"/>
              <p:cNvSpPr/>
              <p:nvPr/>
            </p:nvSpPr>
            <p:spPr>
              <a:xfrm flipH="1">
                <a:off x="158823" y="881382"/>
                <a:ext cx="56985" cy="31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89" name="Oval 127"/>
              <p:cNvSpPr/>
              <p:nvPr/>
            </p:nvSpPr>
            <p:spPr>
              <a:xfrm rot="5212645">
                <a:off x="17146" y="739426"/>
                <a:ext cx="158173" cy="11414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90" name="Line 128"/>
              <p:cNvSpPr/>
              <p:nvPr/>
            </p:nvSpPr>
            <p:spPr>
              <a:xfrm>
                <a:off x="93574" y="747770"/>
                <a:ext cx="4663" cy="9479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2998" name="Group 129"/>
              <p:cNvGrpSpPr/>
              <p:nvPr/>
            </p:nvGrpSpPr>
            <p:grpSpPr>
              <a:xfrm>
                <a:off x="-1" y="-1"/>
                <a:ext cx="204394" cy="715039"/>
                <a:chOff x="0" y="0"/>
                <a:chExt cx="204392" cy="715037"/>
              </a:xfrm>
            </p:grpSpPr>
            <p:sp>
              <p:nvSpPr>
                <p:cNvPr id="2991" name="Oval 130"/>
                <p:cNvSpPr/>
                <p:nvPr/>
              </p:nvSpPr>
              <p:spPr>
                <a:xfrm rot="16012645">
                  <a:off x="19426" y="59893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92" name="Oval 131"/>
                <p:cNvSpPr/>
                <p:nvPr/>
              </p:nvSpPr>
              <p:spPr>
                <a:xfrm rot="16012645">
                  <a:off x="87413" y="498161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93" name="Oval 132"/>
                <p:cNvSpPr/>
                <p:nvPr/>
              </p:nvSpPr>
              <p:spPr>
                <a:xfrm rot="16012645">
                  <a:off x="8867" y="405380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94" name="Oval 133"/>
                <p:cNvSpPr/>
                <p:nvPr/>
              </p:nvSpPr>
              <p:spPr>
                <a:xfrm rot="16012645">
                  <a:off x="76854" y="304604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95" name="Oval 134"/>
                <p:cNvSpPr/>
                <p:nvPr/>
              </p:nvSpPr>
              <p:spPr>
                <a:xfrm rot="16012645">
                  <a:off x="-1692" y="211823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96" name="Oval 135"/>
                <p:cNvSpPr/>
                <p:nvPr/>
              </p:nvSpPr>
              <p:spPr>
                <a:xfrm rot="16012645">
                  <a:off x="66294" y="111048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997" name="Oval 136"/>
                <p:cNvSpPr/>
                <p:nvPr/>
              </p:nvSpPr>
              <p:spPr>
                <a:xfrm rot="16012645">
                  <a:off x="-12251" y="1826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013" name="Group 137"/>
            <p:cNvGrpSpPr/>
            <p:nvPr/>
          </p:nvGrpSpPr>
          <p:grpSpPr>
            <a:xfrm>
              <a:off x="1241221" y="-1"/>
              <a:ext cx="237627" cy="952045"/>
              <a:chOff x="0" y="0"/>
              <a:chExt cx="237625" cy="952043"/>
            </a:xfrm>
          </p:grpSpPr>
          <p:sp>
            <p:nvSpPr>
              <p:cNvPr id="3000" name="Oval 138"/>
              <p:cNvSpPr/>
              <p:nvPr/>
            </p:nvSpPr>
            <p:spPr>
              <a:xfrm rot="5212645">
                <a:off x="120499" y="835941"/>
                <a:ext cx="131923" cy="9528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1" name="Line 139"/>
              <p:cNvSpPr/>
              <p:nvPr/>
            </p:nvSpPr>
            <p:spPr>
              <a:xfrm>
                <a:off x="186712" y="844435"/>
                <a:ext cx="4327" cy="7930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2" name="Line 140"/>
              <p:cNvSpPr/>
              <p:nvPr/>
            </p:nvSpPr>
            <p:spPr>
              <a:xfrm flipH="1">
                <a:off x="158823" y="881382"/>
                <a:ext cx="56985" cy="31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3" name="Oval 141"/>
              <p:cNvSpPr/>
              <p:nvPr/>
            </p:nvSpPr>
            <p:spPr>
              <a:xfrm rot="5212645">
                <a:off x="17146" y="739426"/>
                <a:ext cx="158173" cy="11414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4" name="Line 142"/>
              <p:cNvSpPr/>
              <p:nvPr/>
            </p:nvSpPr>
            <p:spPr>
              <a:xfrm>
                <a:off x="93574" y="747770"/>
                <a:ext cx="4663" cy="9479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012" name="Group 143"/>
              <p:cNvGrpSpPr/>
              <p:nvPr/>
            </p:nvGrpSpPr>
            <p:grpSpPr>
              <a:xfrm>
                <a:off x="-1" y="-1"/>
                <a:ext cx="204394" cy="715039"/>
                <a:chOff x="0" y="0"/>
                <a:chExt cx="204392" cy="715037"/>
              </a:xfrm>
            </p:grpSpPr>
            <p:sp>
              <p:nvSpPr>
                <p:cNvPr id="3005" name="Oval 144"/>
                <p:cNvSpPr/>
                <p:nvPr/>
              </p:nvSpPr>
              <p:spPr>
                <a:xfrm rot="16012645">
                  <a:off x="19426" y="59893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06" name="Oval 145"/>
                <p:cNvSpPr/>
                <p:nvPr/>
              </p:nvSpPr>
              <p:spPr>
                <a:xfrm rot="16012645">
                  <a:off x="87413" y="498161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07" name="Oval 146"/>
                <p:cNvSpPr/>
                <p:nvPr/>
              </p:nvSpPr>
              <p:spPr>
                <a:xfrm rot="16012645">
                  <a:off x="8867" y="405380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08" name="Oval 147"/>
                <p:cNvSpPr/>
                <p:nvPr/>
              </p:nvSpPr>
              <p:spPr>
                <a:xfrm rot="16012645">
                  <a:off x="76854" y="304604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09" name="Oval 148"/>
                <p:cNvSpPr/>
                <p:nvPr/>
              </p:nvSpPr>
              <p:spPr>
                <a:xfrm rot="16012645">
                  <a:off x="-1692" y="211823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10" name="Oval 149"/>
                <p:cNvSpPr/>
                <p:nvPr/>
              </p:nvSpPr>
              <p:spPr>
                <a:xfrm rot="16012645">
                  <a:off x="66294" y="111048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11" name="Oval 150"/>
                <p:cNvSpPr/>
                <p:nvPr/>
              </p:nvSpPr>
              <p:spPr>
                <a:xfrm rot="16012645">
                  <a:off x="-12251" y="1826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027" name="Group 151"/>
            <p:cNvGrpSpPr/>
            <p:nvPr/>
          </p:nvGrpSpPr>
          <p:grpSpPr>
            <a:xfrm>
              <a:off x="1493344" y="-1"/>
              <a:ext cx="237627" cy="952045"/>
              <a:chOff x="0" y="0"/>
              <a:chExt cx="237625" cy="952043"/>
            </a:xfrm>
          </p:grpSpPr>
          <p:sp>
            <p:nvSpPr>
              <p:cNvPr id="3014" name="Oval 152"/>
              <p:cNvSpPr/>
              <p:nvPr/>
            </p:nvSpPr>
            <p:spPr>
              <a:xfrm rot="5212645">
                <a:off x="120499" y="835941"/>
                <a:ext cx="131923" cy="9528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15" name="Line 153"/>
              <p:cNvSpPr/>
              <p:nvPr/>
            </p:nvSpPr>
            <p:spPr>
              <a:xfrm>
                <a:off x="186712" y="844435"/>
                <a:ext cx="4327" cy="7930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16" name="Line 154"/>
              <p:cNvSpPr/>
              <p:nvPr/>
            </p:nvSpPr>
            <p:spPr>
              <a:xfrm flipH="1">
                <a:off x="158823" y="881382"/>
                <a:ext cx="56985" cy="31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17" name="Oval 155"/>
              <p:cNvSpPr/>
              <p:nvPr/>
            </p:nvSpPr>
            <p:spPr>
              <a:xfrm rot="5212645">
                <a:off x="17146" y="739426"/>
                <a:ext cx="158173" cy="11414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18" name="Line 156"/>
              <p:cNvSpPr/>
              <p:nvPr/>
            </p:nvSpPr>
            <p:spPr>
              <a:xfrm>
                <a:off x="93574" y="747770"/>
                <a:ext cx="4663" cy="9479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026" name="Group 157"/>
              <p:cNvGrpSpPr/>
              <p:nvPr/>
            </p:nvGrpSpPr>
            <p:grpSpPr>
              <a:xfrm>
                <a:off x="-1" y="-1"/>
                <a:ext cx="204394" cy="715039"/>
                <a:chOff x="0" y="0"/>
                <a:chExt cx="204392" cy="715037"/>
              </a:xfrm>
            </p:grpSpPr>
            <p:sp>
              <p:nvSpPr>
                <p:cNvPr id="3019" name="Oval 158"/>
                <p:cNvSpPr/>
                <p:nvPr/>
              </p:nvSpPr>
              <p:spPr>
                <a:xfrm rot="16012645">
                  <a:off x="19426" y="59893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20" name="Oval 159"/>
                <p:cNvSpPr/>
                <p:nvPr/>
              </p:nvSpPr>
              <p:spPr>
                <a:xfrm rot="16012645">
                  <a:off x="87413" y="498161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21" name="Oval 160"/>
                <p:cNvSpPr/>
                <p:nvPr/>
              </p:nvSpPr>
              <p:spPr>
                <a:xfrm rot="16012645">
                  <a:off x="8867" y="405380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22" name="Oval 161"/>
                <p:cNvSpPr/>
                <p:nvPr/>
              </p:nvSpPr>
              <p:spPr>
                <a:xfrm rot="16012645">
                  <a:off x="76854" y="304604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23" name="Oval 162"/>
                <p:cNvSpPr/>
                <p:nvPr/>
              </p:nvSpPr>
              <p:spPr>
                <a:xfrm rot="16012645">
                  <a:off x="-1692" y="211823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24" name="Oval 163"/>
                <p:cNvSpPr/>
                <p:nvPr/>
              </p:nvSpPr>
              <p:spPr>
                <a:xfrm rot="16012645">
                  <a:off x="66294" y="111048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25" name="Oval 164"/>
                <p:cNvSpPr/>
                <p:nvPr/>
              </p:nvSpPr>
              <p:spPr>
                <a:xfrm rot="16012645">
                  <a:off x="-12251" y="1826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041" name="Group 165"/>
            <p:cNvGrpSpPr/>
            <p:nvPr/>
          </p:nvGrpSpPr>
          <p:grpSpPr>
            <a:xfrm>
              <a:off x="1741589" y="-1"/>
              <a:ext cx="237626" cy="952045"/>
              <a:chOff x="0" y="0"/>
              <a:chExt cx="237625" cy="952043"/>
            </a:xfrm>
          </p:grpSpPr>
          <p:sp>
            <p:nvSpPr>
              <p:cNvPr id="3028" name="Oval 166"/>
              <p:cNvSpPr/>
              <p:nvPr/>
            </p:nvSpPr>
            <p:spPr>
              <a:xfrm rot="5212645">
                <a:off x="120499" y="835941"/>
                <a:ext cx="131923" cy="9528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29" name="Line 167"/>
              <p:cNvSpPr/>
              <p:nvPr/>
            </p:nvSpPr>
            <p:spPr>
              <a:xfrm>
                <a:off x="186712" y="844435"/>
                <a:ext cx="4327" cy="7930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0" name="Line 168"/>
              <p:cNvSpPr/>
              <p:nvPr/>
            </p:nvSpPr>
            <p:spPr>
              <a:xfrm flipH="1">
                <a:off x="158823" y="881382"/>
                <a:ext cx="56985" cy="31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1" name="Oval 169"/>
              <p:cNvSpPr/>
              <p:nvPr/>
            </p:nvSpPr>
            <p:spPr>
              <a:xfrm rot="5212645">
                <a:off x="17146" y="739426"/>
                <a:ext cx="158173" cy="11414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2" name="Line 170"/>
              <p:cNvSpPr/>
              <p:nvPr/>
            </p:nvSpPr>
            <p:spPr>
              <a:xfrm>
                <a:off x="93574" y="747770"/>
                <a:ext cx="4663" cy="9479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040" name="Group 171"/>
              <p:cNvGrpSpPr/>
              <p:nvPr/>
            </p:nvGrpSpPr>
            <p:grpSpPr>
              <a:xfrm>
                <a:off x="-1" y="-1"/>
                <a:ext cx="204394" cy="715039"/>
                <a:chOff x="0" y="0"/>
                <a:chExt cx="204392" cy="715037"/>
              </a:xfrm>
            </p:grpSpPr>
            <p:sp>
              <p:nvSpPr>
                <p:cNvPr id="3033" name="Oval 172"/>
                <p:cNvSpPr/>
                <p:nvPr/>
              </p:nvSpPr>
              <p:spPr>
                <a:xfrm rot="16012645">
                  <a:off x="19426" y="59893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34" name="Oval 173"/>
                <p:cNvSpPr/>
                <p:nvPr/>
              </p:nvSpPr>
              <p:spPr>
                <a:xfrm rot="16012645">
                  <a:off x="87413" y="498161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35" name="Oval 174"/>
                <p:cNvSpPr/>
                <p:nvPr/>
              </p:nvSpPr>
              <p:spPr>
                <a:xfrm rot="16012645">
                  <a:off x="8867" y="405380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36" name="Oval 175"/>
                <p:cNvSpPr/>
                <p:nvPr/>
              </p:nvSpPr>
              <p:spPr>
                <a:xfrm rot="16012645">
                  <a:off x="76854" y="304604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37" name="Oval 176"/>
                <p:cNvSpPr/>
                <p:nvPr/>
              </p:nvSpPr>
              <p:spPr>
                <a:xfrm rot="16012645">
                  <a:off x="-1692" y="211823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38" name="Oval 177"/>
                <p:cNvSpPr/>
                <p:nvPr/>
              </p:nvSpPr>
              <p:spPr>
                <a:xfrm rot="16012645">
                  <a:off x="66294" y="111048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39" name="Oval 178"/>
                <p:cNvSpPr/>
                <p:nvPr/>
              </p:nvSpPr>
              <p:spPr>
                <a:xfrm rot="16012645">
                  <a:off x="-12251" y="1826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055" name="Group 179"/>
            <p:cNvGrpSpPr/>
            <p:nvPr/>
          </p:nvGrpSpPr>
          <p:grpSpPr>
            <a:xfrm>
              <a:off x="1993712" y="-1"/>
              <a:ext cx="237626" cy="952045"/>
              <a:chOff x="0" y="0"/>
              <a:chExt cx="237625" cy="952043"/>
            </a:xfrm>
          </p:grpSpPr>
          <p:sp>
            <p:nvSpPr>
              <p:cNvPr id="3042" name="Oval 180"/>
              <p:cNvSpPr/>
              <p:nvPr/>
            </p:nvSpPr>
            <p:spPr>
              <a:xfrm rot="5212645">
                <a:off x="120499" y="835941"/>
                <a:ext cx="131923" cy="95287"/>
              </a:xfrm>
              <a:prstGeom prst="ellipse">
                <a:avLst/>
              </a:prstGeom>
              <a:solidFill>
                <a:srgbClr val="FF33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43" name="Line 181"/>
              <p:cNvSpPr/>
              <p:nvPr/>
            </p:nvSpPr>
            <p:spPr>
              <a:xfrm>
                <a:off x="186712" y="844435"/>
                <a:ext cx="4327" cy="79305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44" name="Line 182"/>
              <p:cNvSpPr/>
              <p:nvPr/>
            </p:nvSpPr>
            <p:spPr>
              <a:xfrm flipH="1">
                <a:off x="158823" y="881382"/>
                <a:ext cx="56985" cy="311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45" name="Oval 183"/>
              <p:cNvSpPr/>
              <p:nvPr/>
            </p:nvSpPr>
            <p:spPr>
              <a:xfrm rot="5212645">
                <a:off x="17146" y="739426"/>
                <a:ext cx="158173" cy="114141"/>
              </a:xfrm>
              <a:prstGeom prst="ellipse">
                <a:avLst/>
              </a:prstGeom>
              <a:solidFill>
                <a:srgbClr val="00CC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46" name="Line 184"/>
              <p:cNvSpPr/>
              <p:nvPr/>
            </p:nvSpPr>
            <p:spPr>
              <a:xfrm>
                <a:off x="93574" y="747770"/>
                <a:ext cx="4663" cy="94791"/>
              </a:xfrm>
              <a:prstGeom prst="line">
                <a:avLst/>
              </a:prstGeom>
              <a:noFill/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054" name="Group 185"/>
              <p:cNvGrpSpPr/>
              <p:nvPr/>
            </p:nvGrpSpPr>
            <p:grpSpPr>
              <a:xfrm>
                <a:off x="-1" y="-1"/>
                <a:ext cx="204394" cy="715039"/>
                <a:chOff x="0" y="0"/>
                <a:chExt cx="204392" cy="715037"/>
              </a:xfrm>
            </p:grpSpPr>
            <p:sp>
              <p:nvSpPr>
                <p:cNvPr id="3047" name="Oval 186"/>
                <p:cNvSpPr/>
                <p:nvPr/>
              </p:nvSpPr>
              <p:spPr>
                <a:xfrm rot="16012645">
                  <a:off x="19426" y="59893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48" name="Oval 187"/>
                <p:cNvSpPr/>
                <p:nvPr/>
              </p:nvSpPr>
              <p:spPr>
                <a:xfrm rot="16012645">
                  <a:off x="87413" y="498161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49" name="Oval 188"/>
                <p:cNvSpPr/>
                <p:nvPr/>
              </p:nvSpPr>
              <p:spPr>
                <a:xfrm rot="16012645">
                  <a:off x="8867" y="405380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50" name="Oval 189"/>
                <p:cNvSpPr/>
                <p:nvPr/>
              </p:nvSpPr>
              <p:spPr>
                <a:xfrm rot="16012645">
                  <a:off x="76854" y="304604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51" name="Oval 190"/>
                <p:cNvSpPr/>
                <p:nvPr/>
              </p:nvSpPr>
              <p:spPr>
                <a:xfrm rot="16012645">
                  <a:off x="-1692" y="211823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52" name="Oval 191"/>
                <p:cNvSpPr/>
                <p:nvPr/>
              </p:nvSpPr>
              <p:spPr>
                <a:xfrm rot="16012645">
                  <a:off x="66294" y="111048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053" name="Oval 192"/>
                <p:cNvSpPr/>
                <p:nvPr/>
              </p:nvSpPr>
              <p:spPr>
                <a:xfrm rot="16012645">
                  <a:off x="-12251" y="18266"/>
                  <a:ext cx="129231" cy="97835"/>
                </a:xfrm>
                <a:prstGeom prst="ellipse">
                  <a:avLst/>
                </a:prstGeom>
                <a:solidFill>
                  <a:srgbClr val="FFCC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</p:grpSp>
      <p:sp>
        <p:nvSpPr>
          <p:cNvPr id="3057" name="Rectangle 194"/>
          <p:cNvSpPr txBox="1"/>
          <p:nvPr/>
        </p:nvSpPr>
        <p:spPr>
          <a:xfrm>
            <a:off x="5956300" y="2362200"/>
            <a:ext cx="31242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Move surface barrier inward to compress oil layer</a:t>
            </a:r>
          </a:p>
        </p:txBody>
      </p:sp>
      <p:sp>
        <p:nvSpPr>
          <p:cNvPr id="3058" name="Rectangle 195"/>
          <p:cNvSpPr txBox="1"/>
          <p:nvPr/>
        </p:nvSpPr>
        <p:spPr>
          <a:xfrm>
            <a:off x="1295400" y="4572000"/>
            <a:ext cx="44196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>
                <a:solidFill>
                  <a:srgbClr val="FF9933"/>
                </a:solidFill>
              </a:rPr>
              <a:t>Monitor surface tension</a:t>
            </a:r>
            <a:r>
              <a:t> by the pull on a sheet partially immersed in bath to sense when oils "self-assemble" side to side</a:t>
            </a:r>
          </a:p>
        </p:txBody>
      </p:sp>
      <p:grpSp>
        <p:nvGrpSpPr>
          <p:cNvPr id="3286" name="Group 197"/>
          <p:cNvGrpSpPr/>
          <p:nvPr/>
        </p:nvGrpSpPr>
        <p:grpSpPr>
          <a:xfrm>
            <a:off x="2716982" y="2352733"/>
            <a:ext cx="3163118" cy="1408219"/>
            <a:chOff x="0" y="0"/>
            <a:chExt cx="3163117" cy="1408218"/>
          </a:xfrm>
        </p:grpSpPr>
        <p:grpSp>
          <p:nvGrpSpPr>
            <p:cNvPr id="3283" name="Group 653"/>
            <p:cNvGrpSpPr/>
            <p:nvPr/>
          </p:nvGrpSpPr>
          <p:grpSpPr>
            <a:xfrm>
              <a:off x="0" y="0"/>
              <a:ext cx="2578758" cy="1408219"/>
              <a:chOff x="0" y="0"/>
              <a:chExt cx="2578757" cy="1408218"/>
            </a:xfrm>
          </p:grpSpPr>
          <p:grpSp>
            <p:nvGrpSpPr>
              <p:cNvPr id="3240" name="Group 218"/>
              <p:cNvGrpSpPr/>
              <p:nvPr/>
            </p:nvGrpSpPr>
            <p:grpSpPr>
              <a:xfrm>
                <a:off x="0" y="552302"/>
                <a:ext cx="2578758" cy="855917"/>
                <a:chOff x="0" y="0"/>
                <a:chExt cx="2578757" cy="855916"/>
              </a:xfrm>
            </p:grpSpPr>
            <p:grpSp>
              <p:nvGrpSpPr>
                <p:cNvPr id="3149" name="Group 219"/>
                <p:cNvGrpSpPr/>
                <p:nvPr/>
              </p:nvGrpSpPr>
              <p:grpSpPr>
                <a:xfrm>
                  <a:off x="0" y="0"/>
                  <a:ext cx="1348823" cy="855917"/>
                  <a:chOff x="0" y="0"/>
                  <a:chExt cx="1348822" cy="855916"/>
                </a:xfrm>
              </p:grpSpPr>
              <p:grpSp>
                <p:nvGrpSpPr>
                  <p:cNvPr id="3067" name="Group 220"/>
                  <p:cNvGrpSpPr/>
                  <p:nvPr/>
                </p:nvGrpSpPr>
                <p:grpSpPr>
                  <a:xfrm>
                    <a:off x="338910" y="276849"/>
                    <a:ext cx="322173" cy="215794"/>
                    <a:chOff x="0" y="0"/>
                    <a:chExt cx="322172" cy="215793"/>
                  </a:xfrm>
                </p:grpSpPr>
                <p:sp>
                  <p:nvSpPr>
                    <p:cNvPr id="3059" name="Oval 221"/>
                    <p:cNvSpPr/>
                    <p:nvPr/>
                  </p:nvSpPr>
                  <p:spPr>
                    <a:xfrm rot="21471553">
                      <a:off x="1886" y="9383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60" name="Line 222"/>
                    <p:cNvSpPr/>
                    <p:nvPr/>
                  </p:nvSpPr>
                  <p:spPr>
                    <a:xfrm flipV="1">
                      <a:off x="28370" y="57926"/>
                      <a:ext cx="79576" cy="2976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61" name="Line 223"/>
                    <p:cNvSpPr/>
                    <p:nvPr/>
                  </p:nvSpPr>
                  <p:spPr>
                    <a:xfrm>
                      <a:off x="67087" y="30130"/>
                      <a:ext cx="2321" cy="62062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62" name="Oval 224"/>
                    <p:cNvSpPr/>
                    <p:nvPr/>
                  </p:nvSpPr>
                  <p:spPr>
                    <a:xfrm rot="21471553">
                      <a:off x="187565" y="2442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63" name="Line 225"/>
                    <p:cNvSpPr/>
                    <p:nvPr/>
                  </p:nvSpPr>
                  <p:spPr>
                    <a:xfrm flipV="1">
                      <a:off x="214048" y="50985"/>
                      <a:ext cx="79577" cy="2976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64" name="Line 226"/>
                    <p:cNvSpPr/>
                    <p:nvPr/>
                  </p:nvSpPr>
                  <p:spPr>
                    <a:xfrm>
                      <a:off x="252765" y="23189"/>
                      <a:ext cx="2321" cy="62062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65" name="Oval 227"/>
                    <p:cNvSpPr/>
                    <p:nvPr/>
                  </p:nvSpPr>
                  <p:spPr>
                    <a:xfrm rot="21471553">
                      <a:off x="84933" y="88654"/>
                      <a:ext cx="159265" cy="124209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66" name="Line 228"/>
                    <p:cNvSpPr/>
                    <p:nvPr/>
                  </p:nvSpPr>
                  <p:spPr>
                    <a:xfrm flipV="1">
                      <a:off x="115935" y="149433"/>
                      <a:ext cx="95619" cy="3144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076" name="Group 229"/>
                  <p:cNvGrpSpPr/>
                  <p:nvPr/>
                </p:nvGrpSpPr>
                <p:grpSpPr>
                  <a:xfrm>
                    <a:off x="685304" y="95236"/>
                    <a:ext cx="320935" cy="306085"/>
                    <a:chOff x="0" y="0"/>
                    <a:chExt cx="320934" cy="306084"/>
                  </a:xfrm>
                </p:grpSpPr>
                <p:sp>
                  <p:nvSpPr>
                    <p:cNvPr id="3068" name="Oval 230"/>
                    <p:cNvSpPr/>
                    <p:nvPr/>
                  </p:nvSpPr>
                  <p:spPr>
                    <a:xfrm rot="2077207">
                      <a:off x="17653" y="28537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69" name="Line 231"/>
                    <p:cNvSpPr/>
                    <p:nvPr/>
                  </p:nvSpPr>
                  <p:spPr>
                    <a:xfrm>
                      <a:off x="52588" y="56363"/>
                      <a:ext cx="65532" cy="45242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70" name="Line 232"/>
                    <p:cNvSpPr/>
                    <p:nvPr/>
                  </p:nvSpPr>
                  <p:spPr>
                    <a:xfrm flipH="1">
                      <a:off x="66484" y="54376"/>
                      <a:ext cx="35284" cy="51109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71" name="Oval 233"/>
                    <p:cNvSpPr/>
                    <p:nvPr/>
                  </p:nvSpPr>
                  <p:spPr>
                    <a:xfrm rot="2077207">
                      <a:off x="170561" y="134101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72" name="Line 234"/>
                    <p:cNvSpPr/>
                    <p:nvPr/>
                  </p:nvSpPr>
                  <p:spPr>
                    <a:xfrm>
                      <a:off x="205496" y="161926"/>
                      <a:ext cx="65532" cy="45242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73" name="Line 235"/>
                    <p:cNvSpPr/>
                    <p:nvPr/>
                  </p:nvSpPr>
                  <p:spPr>
                    <a:xfrm flipH="1">
                      <a:off x="219392" y="159940"/>
                      <a:ext cx="35284" cy="51108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74" name="Oval 236"/>
                    <p:cNvSpPr/>
                    <p:nvPr/>
                  </p:nvSpPr>
                  <p:spPr>
                    <a:xfrm rot="2077207">
                      <a:off x="27910" y="147630"/>
                      <a:ext cx="159265" cy="124209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75" name="Line 237"/>
                    <p:cNvSpPr/>
                    <p:nvPr/>
                  </p:nvSpPr>
                  <p:spPr>
                    <a:xfrm>
                      <a:off x="67494" y="182087"/>
                      <a:ext cx="78485" cy="54708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085" name="Group 238"/>
                  <p:cNvGrpSpPr/>
                  <p:nvPr/>
                </p:nvGrpSpPr>
                <p:grpSpPr>
                  <a:xfrm>
                    <a:off x="612545" y="364094"/>
                    <a:ext cx="334019" cy="281974"/>
                    <a:chOff x="0" y="0"/>
                    <a:chExt cx="334018" cy="281973"/>
                  </a:xfrm>
                </p:grpSpPr>
                <p:sp>
                  <p:nvSpPr>
                    <p:cNvPr id="3077" name="Oval 239"/>
                    <p:cNvSpPr/>
                    <p:nvPr/>
                  </p:nvSpPr>
                  <p:spPr>
                    <a:xfrm rot="20267023">
                      <a:off x="14642" y="91503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78" name="Line 240"/>
                    <p:cNvSpPr/>
                    <p:nvPr/>
                  </p:nvSpPr>
                  <p:spPr>
                    <a:xfrm flipV="1">
                      <a:off x="43249" y="126653"/>
                      <a:ext cx="73720" cy="30109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79" name="Line 241"/>
                    <p:cNvSpPr/>
                    <p:nvPr/>
                  </p:nvSpPr>
                  <p:spPr>
                    <a:xfrm>
                      <a:off x="69308" y="114750"/>
                      <a:ext cx="23482" cy="57494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80" name="Oval 242"/>
                    <p:cNvSpPr/>
                    <p:nvPr/>
                  </p:nvSpPr>
                  <p:spPr>
                    <a:xfrm rot="20267023">
                      <a:off x="186656" y="21248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81" name="Line 243"/>
                    <p:cNvSpPr/>
                    <p:nvPr/>
                  </p:nvSpPr>
                  <p:spPr>
                    <a:xfrm flipV="1">
                      <a:off x="215263" y="56398"/>
                      <a:ext cx="73720" cy="30110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82" name="Line 244"/>
                    <p:cNvSpPr/>
                    <p:nvPr/>
                  </p:nvSpPr>
                  <p:spPr>
                    <a:xfrm>
                      <a:off x="241322" y="44495"/>
                      <a:ext cx="23482" cy="57495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83" name="Oval 245"/>
                    <p:cNvSpPr/>
                    <p:nvPr/>
                  </p:nvSpPr>
                  <p:spPr>
                    <a:xfrm rot="20267023">
                      <a:off x="122599" y="132266"/>
                      <a:ext cx="159265" cy="124209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84" name="Line 246"/>
                    <p:cNvSpPr/>
                    <p:nvPr/>
                  </p:nvSpPr>
                  <p:spPr>
                    <a:xfrm flipV="1">
                      <a:off x="157180" y="176997"/>
                      <a:ext cx="88730" cy="35775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094" name="Group 247"/>
                  <p:cNvGrpSpPr/>
                  <p:nvPr/>
                </p:nvGrpSpPr>
                <p:grpSpPr>
                  <a:xfrm>
                    <a:off x="279208" y="-1"/>
                    <a:ext cx="332977" cy="286714"/>
                    <a:chOff x="0" y="0"/>
                    <a:chExt cx="332976" cy="286712"/>
                  </a:xfrm>
                </p:grpSpPr>
                <p:sp>
                  <p:nvSpPr>
                    <p:cNvPr id="3086" name="Oval 248"/>
                    <p:cNvSpPr/>
                    <p:nvPr/>
                  </p:nvSpPr>
                  <p:spPr>
                    <a:xfrm rot="20148986">
                      <a:off x="15377" y="98761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87" name="Line 249"/>
                    <p:cNvSpPr/>
                    <p:nvPr/>
                  </p:nvSpPr>
                  <p:spPr>
                    <a:xfrm flipV="1">
                      <a:off x="44449" y="132686"/>
                      <a:ext cx="72643" cy="32623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88" name="Line 250"/>
                    <p:cNvSpPr/>
                    <p:nvPr/>
                  </p:nvSpPr>
                  <p:spPr>
                    <a:xfrm>
                      <a:off x="69072" y="122448"/>
                      <a:ext cx="25442" cy="56654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89" name="Oval 251"/>
                    <p:cNvSpPr/>
                    <p:nvPr/>
                  </p:nvSpPr>
                  <p:spPr>
                    <a:xfrm rot="20148986">
                      <a:off x="184878" y="22643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90" name="Line 252"/>
                    <p:cNvSpPr/>
                    <p:nvPr/>
                  </p:nvSpPr>
                  <p:spPr>
                    <a:xfrm flipV="1">
                      <a:off x="213950" y="56568"/>
                      <a:ext cx="72643" cy="32622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91" name="Line 253"/>
                    <p:cNvSpPr/>
                    <p:nvPr/>
                  </p:nvSpPr>
                  <p:spPr>
                    <a:xfrm>
                      <a:off x="238573" y="46329"/>
                      <a:ext cx="25442" cy="56655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92" name="Oval 254"/>
                    <p:cNvSpPr/>
                    <p:nvPr/>
                  </p:nvSpPr>
                  <p:spPr>
                    <a:xfrm rot="20148986">
                      <a:off x="125018" y="135332"/>
                      <a:ext cx="159265" cy="124209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93" name="Line 255"/>
                    <p:cNvSpPr/>
                    <p:nvPr/>
                  </p:nvSpPr>
                  <p:spPr>
                    <a:xfrm flipV="1">
                      <a:off x="160257" y="178574"/>
                      <a:ext cx="87450" cy="38799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103" name="Group 256"/>
                  <p:cNvGrpSpPr/>
                  <p:nvPr/>
                </p:nvGrpSpPr>
                <p:grpSpPr>
                  <a:xfrm>
                    <a:off x="365416" y="511049"/>
                    <a:ext cx="284633" cy="261717"/>
                    <a:chOff x="0" y="0"/>
                    <a:chExt cx="284631" cy="261716"/>
                  </a:xfrm>
                </p:grpSpPr>
                <p:sp>
                  <p:nvSpPr>
                    <p:cNvPr id="3095" name="Oval 257"/>
                    <p:cNvSpPr/>
                    <p:nvPr/>
                  </p:nvSpPr>
                  <p:spPr>
                    <a:xfrm rot="15814288">
                      <a:off x="36208" y="136497"/>
                      <a:ext cx="103508" cy="132721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96" name="Line 258"/>
                    <p:cNvSpPr/>
                    <p:nvPr/>
                  </p:nvSpPr>
                  <p:spPr>
                    <a:xfrm flipH="1" flipV="1">
                      <a:off x="81656" y="172955"/>
                      <a:ext cx="6954" cy="61714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97" name="Line 259"/>
                    <p:cNvSpPr/>
                    <p:nvPr/>
                  </p:nvSpPr>
                  <p:spPr>
                    <a:xfrm flipV="1">
                      <a:off x="49102" y="199031"/>
                      <a:ext cx="79131" cy="891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98" name="Oval 260"/>
                    <p:cNvSpPr/>
                    <p:nvPr/>
                  </p:nvSpPr>
                  <p:spPr>
                    <a:xfrm rot="15814288">
                      <a:off x="19983" y="-7502"/>
                      <a:ext cx="103509" cy="132721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099" name="Line 261"/>
                    <p:cNvSpPr/>
                    <p:nvPr/>
                  </p:nvSpPr>
                  <p:spPr>
                    <a:xfrm flipH="1" flipV="1">
                      <a:off x="65431" y="28956"/>
                      <a:ext cx="6954" cy="61714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00" name="Line 262"/>
                    <p:cNvSpPr/>
                    <p:nvPr/>
                  </p:nvSpPr>
                  <p:spPr>
                    <a:xfrm flipV="1">
                      <a:off x="32877" y="55031"/>
                      <a:ext cx="79132" cy="891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01" name="Oval 263"/>
                    <p:cNvSpPr/>
                    <p:nvPr/>
                  </p:nvSpPr>
                  <p:spPr>
                    <a:xfrm rot="15814288">
                      <a:off x="136442" y="37853"/>
                      <a:ext cx="124209" cy="159265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02" name="Line 264"/>
                    <p:cNvSpPr/>
                    <p:nvPr/>
                  </p:nvSpPr>
                  <p:spPr>
                    <a:xfrm flipH="1" flipV="1">
                      <a:off x="194990" y="80995"/>
                      <a:ext cx="7806" cy="74204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112" name="Group 265"/>
                  <p:cNvGrpSpPr/>
                  <p:nvPr/>
                </p:nvGrpSpPr>
                <p:grpSpPr>
                  <a:xfrm>
                    <a:off x="968154" y="309615"/>
                    <a:ext cx="314730" cy="279549"/>
                    <a:chOff x="0" y="0"/>
                    <a:chExt cx="314728" cy="279547"/>
                  </a:xfrm>
                </p:grpSpPr>
                <p:sp>
                  <p:nvSpPr>
                    <p:cNvPr id="3104" name="Oval 266"/>
                    <p:cNvSpPr/>
                    <p:nvPr/>
                  </p:nvSpPr>
                  <p:spPr>
                    <a:xfrm rot="6666599">
                      <a:off x="182428" y="5821"/>
                      <a:ext cx="103509" cy="132720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05" name="Line 267"/>
                    <p:cNvSpPr/>
                    <p:nvPr/>
                  </p:nvSpPr>
                  <p:spPr>
                    <a:xfrm flipH="1">
                      <a:off x="225654" y="44872"/>
                      <a:ext cx="22369" cy="57938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06" name="Line 268"/>
                    <p:cNvSpPr/>
                    <p:nvPr/>
                  </p:nvSpPr>
                  <p:spPr>
                    <a:xfrm flipH="1" flipV="1">
                      <a:off x="197903" y="57248"/>
                      <a:ext cx="74288" cy="2868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07" name="Oval 269"/>
                    <p:cNvSpPr/>
                    <p:nvPr/>
                  </p:nvSpPr>
                  <p:spPr>
                    <a:xfrm rot="6666599">
                      <a:off x="130237" y="141006"/>
                      <a:ext cx="103509" cy="132721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08" name="Line 270"/>
                    <p:cNvSpPr/>
                    <p:nvPr/>
                  </p:nvSpPr>
                  <p:spPr>
                    <a:xfrm flipH="1">
                      <a:off x="173463" y="180058"/>
                      <a:ext cx="22369" cy="5793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09" name="Line 271"/>
                    <p:cNvSpPr/>
                    <p:nvPr/>
                  </p:nvSpPr>
                  <p:spPr>
                    <a:xfrm flipH="1" flipV="1">
                      <a:off x="145712" y="192434"/>
                      <a:ext cx="74288" cy="2868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10" name="Oval 272"/>
                    <p:cNvSpPr/>
                    <p:nvPr/>
                  </p:nvSpPr>
                  <p:spPr>
                    <a:xfrm rot="6666599">
                      <a:off x="34551" y="17120"/>
                      <a:ext cx="124209" cy="159265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11" name="Line 273"/>
                    <p:cNvSpPr/>
                    <p:nvPr/>
                  </p:nvSpPr>
                  <p:spPr>
                    <a:xfrm flipH="1">
                      <a:off x="82937" y="61347"/>
                      <a:ext cx="27388" cy="694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121" name="Group 274"/>
                  <p:cNvGrpSpPr/>
                  <p:nvPr/>
                </p:nvGrpSpPr>
                <p:grpSpPr>
                  <a:xfrm>
                    <a:off x="854706" y="546114"/>
                    <a:ext cx="315592" cy="309803"/>
                    <a:chOff x="0" y="0"/>
                    <a:chExt cx="315590" cy="309802"/>
                  </a:xfrm>
                </p:grpSpPr>
                <p:sp>
                  <p:nvSpPr>
                    <p:cNvPr id="3113" name="Oval 275"/>
                    <p:cNvSpPr/>
                    <p:nvPr/>
                  </p:nvSpPr>
                  <p:spPr>
                    <a:xfrm rot="13057422">
                      <a:off x="164960" y="176546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14" name="Line 276"/>
                    <p:cNvSpPr/>
                    <p:nvPr/>
                  </p:nvSpPr>
                  <p:spPr>
                    <a:xfrm flipH="1" flipV="1">
                      <a:off x="198344" y="206498"/>
                      <a:ext cx="63072" cy="48614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15" name="Line 277"/>
                    <p:cNvSpPr/>
                    <p:nvPr/>
                  </p:nvSpPr>
                  <p:spPr>
                    <a:xfrm flipV="1">
                      <a:off x="213502" y="204093"/>
                      <a:ext cx="37913" cy="49190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16" name="Oval 278"/>
                    <p:cNvSpPr/>
                    <p:nvPr/>
                  </p:nvSpPr>
                  <p:spPr>
                    <a:xfrm rot="13057422">
                      <a:off x="17794" y="63115"/>
                      <a:ext cx="132720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17" name="Line 279"/>
                    <p:cNvSpPr/>
                    <p:nvPr/>
                  </p:nvSpPr>
                  <p:spPr>
                    <a:xfrm flipH="1" flipV="1">
                      <a:off x="51178" y="93068"/>
                      <a:ext cx="63071" cy="48613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18" name="Line 280"/>
                    <p:cNvSpPr/>
                    <p:nvPr/>
                  </p:nvSpPr>
                  <p:spPr>
                    <a:xfrm flipV="1">
                      <a:off x="66335" y="90663"/>
                      <a:ext cx="37914" cy="49189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19" name="Oval 281"/>
                    <p:cNvSpPr/>
                    <p:nvPr/>
                  </p:nvSpPr>
                  <p:spPr>
                    <a:xfrm rot="13057422">
                      <a:off x="134974" y="35697"/>
                      <a:ext cx="159265" cy="124209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20" name="Line 282"/>
                    <p:cNvSpPr/>
                    <p:nvPr/>
                  </p:nvSpPr>
                  <p:spPr>
                    <a:xfrm flipH="1" flipV="1">
                      <a:off x="177641" y="68765"/>
                      <a:ext cx="75510" cy="58745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130" name="Group 283"/>
                  <p:cNvGrpSpPr/>
                  <p:nvPr/>
                </p:nvGrpSpPr>
                <p:grpSpPr>
                  <a:xfrm>
                    <a:off x="1025699" y="22054"/>
                    <a:ext cx="323124" cy="304119"/>
                    <a:chOff x="0" y="0"/>
                    <a:chExt cx="323122" cy="304118"/>
                  </a:xfrm>
                </p:grpSpPr>
                <p:sp>
                  <p:nvSpPr>
                    <p:cNvPr id="3122" name="Oval 284"/>
                    <p:cNvSpPr/>
                    <p:nvPr/>
                  </p:nvSpPr>
                  <p:spPr>
                    <a:xfrm rot="1995405">
                      <a:off x="17513" y="27915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23" name="Line 285"/>
                    <p:cNvSpPr/>
                    <p:nvPr/>
                  </p:nvSpPr>
                  <p:spPr>
                    <a:xfrm>
                      <a:off x="51872" y="56495"/>
                      <a:ext cx="66590" cy="43670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24" name="Line 286"/>
                    <p:cNvSpPr/>
                    <p:nvPr/>
                  </p:nvSpPr>
                  <p:spPr>
                    <a:xfrm flipH="1">
                      <a:off x="66948" y="53354"/>
                      <a:ext cx="34059" cy="51933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25" name="Oval 287"/>
                    <p:cNvSpPr/>
                    <p:nvPr/>
                  </p:nvSpPr>
                  <p:spPr>
                    <a:xfrm rot="1995405">
                      <a:off x="172889" y="129810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26" name="Line 288"/>
                    <p:cNvSpPr/>
                    <p:nvPr/>
                  </p:nvSpPr>
                  <p:spPr>
                    <a:xfrm>
                      <a:off x="207249" y="158390"/>
                      <a:ext cx="66590" cy="43670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27" name="Line 289"/>
                    <p:cNvSpPr/>
                    <p:nvPr/>
                  </p:nvSpPr>
                  <p:spPr>
                    <a:xfrm flipH="1">
                      <a:off x="222325" y="155249"/>
                      <a:ext cx="34058" cy="51934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28" name="Oval 290"/>
                    <p:cNvSpPr/>
                    <p:nvPr/>
                  </p:nvSpPr>
                  <p:spPr>
                    <a:xfrm rot="1995405">
                      <a:off x="30843" y="146411"/>
                      <a:ext cx="159265" cy="124209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29" name="Line 291"/>
                    <p:cNvSpPr/>
                    <p:nvPr/>
                  </p:nvSpPr>
                  <p:spPr>
                    <a:xfrm>
                      <a:off x="69781" y="181829"/>
                      <a:ext cx="79764" cy="52825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139" name="Group 292"/>
                  <p:cNvGrpSpPr/>
                  <p:nvPr/>
                </p:nvGrpSpPr>
                <p:grpSpPr>
                  <a:xfrm>
                    <a:off x="0" y="194453"/>
                    <a:ext cx="296146" cy="269200"/>
                    <a:chOff x="0" y="0"/>
                    <a:chExt cx="296145" cy="269198"/>
                  </a:xfrm>
                </p:grpSpPr>
                <p:sp>
                  <p:nvSpPr>
                    <p:cNvPr id="3131" name="Oval 293"/>
                    <p:cNvSpPr/>
                    <p:nvPr/>
                  </p:nvSpPr>
                  <p:spPr>
                    <a:xfrm rot="15539158">
                      <a:off x="50956" y="139360"/>
                      <a:ext cx="103509" cy="132721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32" name="Line 294"/>
                    <p:cNvSpPr/>
                    <p:nvPr/>
                  </p:nvSpPr>
                  <p:spPr>
                    <a:xfrm flipH="1" flipV="1">
                      <a:off x="93983" y="176419"/>
                      <a:ext cx="11866" cy="6096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33" name="Line 295"/>
                    <p:cNvSpPr/>
                    <p:nvPr/>
                  </p:nvSpPr>
                  <p:spPr>
                    <a:xfrm flipV="1">
                      <a:off x="64384" y="198736"/>
                      <a:ext cx="78165" cy="15215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34" name="Oval 296"/>
                    <p:cNvSpPr/>
                    <p:nvPr/>
                  </p:nvSpPr>
                  <p:spPr>
                    <a:xfrm rot="15539158">
                      <a:off x="23271" y="-2882"/>
                      <a:ext cx="103509" cy="132721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35" name="Line 297"/>
                    <p:cNvSpPr/>
                    <p:nvPr/>
                  </p:nvSpPr>
                  <p:spPr>
                    <a:xfrm flipH="1" flipV="1">
                      <a:off x="66298" y="34178"/>
                      <a:ext cx="11866" cy="6096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36" name="Line 298"/>
                    <p:cNvSpPr/>
                    <p:nvPr/>
                  </p:nvSpPr>
                  <p:spPr>
                    <a:xfrm flipV="1">
                      <a:off x="36699" y="56495"/>
                      <a:ext cx="78165" cy="15215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37" name="Oval 299"/>
                    <p:cNvSpPr/>
                    <p:nvPr/>
                  </p:nvSpPr>
                  <p:spPr>
                    <a:xfrm rot="15539158">
                      <a:off x="144011" y="32147"/>
                      <a:ext cx="124209" cy="159265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38" name="Line 300"/>
                    <p:cNvSpPr/>
                    <p:nvPr/>
                  </p:nvSpPr>
                  <p:spPr>
                    <a:xfrm flipH="1" flipV="1">
                      <a:off x="199653" y="75690"/>
                      <a:ext cx="13714" cy="73343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3148" name="Group 301"/>
                  <p:cNvGrpSpPr/>
                  <p:nvPr/>
                </p:nvGrpSpPr>
                <p:grpSpPr>
                  <a:xfrm>
                    <a:off x="1512" y="453738"/>
                    <a:ext cx="315836" cy="310744"/>
                    <a:chOff x="0" y="0"/>
                    <a:chExt cx="315834" cy="310742"/>
                  </a:xfrm>
                </p:grpSpPr>
                <p:sp>
                  <p:nvSpPr>
                    <p:cNvPr id="3140" name="Oval 302"/>
                    <p:cNvSpPr/>
                    <p:nvPr/>
                  </p:nvSpPr>
                  <p:spPr>
                    <a:xfrm rot="13110918">
                      <a:off x="163175" y="177170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41" name="Line 303"/>
                    <p:cNvSpPr/>
                    <p:nvPr/>
                  </p:nvSpPr>
                  <p:spPr>
                    <a:xfrm flipH="1" flipV="1">
                      <a:off x="196912" y="206612"/>
                      <a:ext cx="62307" cy="49589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42" name="Line 304"/>
                    <p:cNvSpPr/>
                    <p:nvPr/>
                  </p:nvSpPr>
                  <p:spPr>
                    <a:xfrm flipV="1">
                      <a:off x="211329" y="205023"/>
                      <a:ext cx="38675" cy="48594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43" name="Oval 305"/>
                    <p:cNvSpPr/>
                    <p:nvPr/>
                  </p:nvSpPr>
                  <p:spPr>
                    <a:xfrm rot="13110918">
                      <a:off x="17791" y="61463"/>
                      <a:ext cx="132721" cy="103509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44" name="Line 306"/>
                    <p:cNvSpPr/>
                    <p:nvPr/>
                  </p:nvSpPr>
                  <p:spPr>
                    <a:xfrm flipH="1" flipV="1">
                      <a:off x="51528" y="90905"/>
                      <a:ext cx="62308" cy="49589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45" name="Line 307"/>
                    <p:cNvSpPr/>
                    <p:nvPr/>
                  </p:nvSpPr>
                  <p:spPr>
                    <a:xfrm flipV="1">
                      <a:off x="65946" y="89316"/>
                      <a:ext cx="38674" cy="48594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46" name="Oval 308"/>
                    <p:cNvSpPr/>
                    <p:nvPr/>
                  </p:nvSpPr>
                  <p:spPr>
                    <a:xfrm rot="13110918">
                      <a:off x="135221" y="36077"/>
                      <a:ext cx="159265" cy="124209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147" name="Line 309"/>
                    <p:cNvSpPr/>
                    <p:nvPr/>
                  </p:nvSpPr>
                  <p:spPr>
                    <a:xfrm flipH="1" flipV="1">
                      <a:off x="178344" y="68573"/>
                      <a:ext cx="74587" cy="59913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  <p:grpSp>
              <p:nvGrpSpPr>
                <p:cNvPr id="3158" name="Group 310"/>
                <p:cNvGrpSpPr/>
                <p:nvPr/>
              </p:nvGrpSpPr>
              <p:grpSpPr>
                <a:xfrm>
                  <a:off x="1573783" y="56087"/>
                  <a:ext cx="322032" cy="215607"/>
                  <a:chOff x="0" y="0"/>
                  <a:chExt cx="322030" cy="215605"/>
                </a:xfrm>
              </p:grpSpPr>
              <p:sp>
                <p:nvSpPr>
                  <p:cNvPr id="3150" name="Oval 311"/>
                  <p:cNvSpPr/>
                  <p:nvPr/>
                </p:nvSpPr>
                <p:spPr>
                  <a:xfrm rot="21471553">
                    <a:off x="1885" y="9379"/>
                    <a:ext cx="132663" cy="10341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51" name="Line 312"/>
                  <p:cNvSpPr/>
                  <p:nvPr/>
                </p:nvSpPr>
                <p:spPr>
                  <a:xfrm flipV="1">
                    <a:off x="28357" y="57878"/>
                    <a:ext cx="79542" cy="297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52" name="Line 313"/>
                  <p:cNvSpPr/>
                  <p:nvPr/>
                </p:nvSpPr>
                <p:spPr>
                  <a:xfrm>
                    <a:off x="67057" y="30107"/>
                    <a:ext cx="2319" cy="6200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53" name="Oval 314"/>
                  <p:cNvSpPr/>
                  <p:nvPr/>
                </p:nvSpPr>
                <p:spPr>
                  <a:xfrm rot="21471553">
                    <a:off x="187482" y="2441"/>
                    <a:ext cx="132663" cy="10341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54" name="Line 315"/>
                  <p:cNvSpPr/>
                  <p:nvPr/>
                </p:nvSpPr>
                <p:spPr>
                  <a:xfrm flipV="1">
                    <a:off x="213954" y="50940"/>
                    <a:ext cx="79543" cy="297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55" name="Line 316"/>
                  <p:cNvSpPr/>
                  <p:nvPr/>
                </p:nvSpPr>
                <p:spPr>
                  <a:xfrm>
                    <a:off x="252655" y="23170"/>
                    <a:ext cx="2319" cy="62006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56" name="Oval 317"/>
                  <p:cNvSpPr/>
                  <p:nvPr/>
                </p:nvSpPr>
                <p:spPr>
                  <a:xfrm rot="21471553">
                    <a:off x="84894" y="88577"/>
                    <a:ext cx="159195" cy="12409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57" name="Line 318"/>
                  <p:cNvSpPr/>
                  <p:nvPr/>
                </p:nvSpPr>
                <p:spPr>
                  <a:xfrm flipV="1">
                    <a:off x="115883" y="149301"/>
                    <a:ext cx="95577" cy="3143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167" name="Group 319"/>
                <p:cNvGrpSpPr/>
                <p:nvPr/>
              </p:nvGrpSpPr>
              <p:grpSpPr>
                <a:xfrm>
                  <a:off x="1898854" y="90613"/>
                  <a:ext cx="273445" cy="273920"/>
                  <a:chOff x="0" y="0"/>
                  <a:chExt cx="273444" cy="273919"/>
                </a:xfrm>
              </p:grpSpPr>
              <p:sp>
                <p:nvSpPr>
                  <p:cNvPr id="3159" name="Oval 320"/>
                  <p:cNvSpPr/>
                  <p:nvPr/>
                </p:nvSpPr>
                <p:spPr>
                  <a:xfrm rot="5005547">
                    <a:off x="132606" y="-1885"/>
                    <a:ext cx="108823" cy="12634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60" name="Line 321"/>
                  <p:cNvSpPr/>
                  <p:nvPr/>
                </p:nvSpPr>
                <p:spPr>
                  <a:xfrm>
                    <a:off x="186002" y="29174"/>
                    <a:ext cx="7477" cy="6486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61" name="Line 322"/>
                  <p:cNvSpPr/>
                  <p:nvPr/>
                </p:nvSpPr>
                <p:spPr>
                  <a:xfrm flipH="1">
                    <a:off x="149928" y="56315"/>
                    <a:ext cx="75305" cy="867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62" name="Oval 323"/>
                  <p:cNvSpPr/>
                  <p:nvPr/>
                </p:nvSpPr>
                <p:spPr>
                  <a:xfrm rot="5005547">
                    <a:off x="150049" y="149463"/>
                    <a:ext cx="108823" cy="12634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63" name="Line 324"/>
                  <p:cNvSpPr/>
                  <p:nvPr/>
                </p:nvSpPr>
                <p:spPr>
                  <a:xfrm>
                    <a:off x="203445" y="180522"/>
                    <a:ext cx="7476" cy="6486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64" name="Line 325"/>
                  <p:cNvSpPr/>
                  <p:nvPr/>
                </p:nvSpPr>
                <p:spPr>
                  <a:xfrm flipH="1">
                    <a:off x="167370" y="207663"/>
                    <a:ext cx="75306" cy="8680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65" name="Oval 326"/>
                  <p:cNvSpPr/>
                  <p:nvPr/>
                </p:nvSpPr>
                <p:spPr>
                  <a:xfrm rot="5005547">
                    <a:off x="17487" y="74173"/>
                    <a:ext cx="130587" cy="15160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66" name="Line 327"/>
                  <p:cNvSpPr/>
                  <p:nvPr/>
                </p:nvSpPr>
                <p:spPr>
                  <a:xfrm>
                    <a:off x="78212" y="110338"/>
                    <a:ext cx="8460" cy="77988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176" name="Group 328"/>
                <p:cNvGrpSpPr/>
                <p:nvPr/>
              </p:nvGrpSpPr>
              <p:grpSpPr>
                <a:xfrm>
                  <a:off x="1904503" y="344004"/>
                  <a:ext cx="326309" cy="300102"/>
                  <a:chOff x="0" y="0"/>
                  <a:chExt cx="326308" cy="300101"/>
                </a:xfrm>
              </p:grpSpPr>
              <p:sp>
                <p:nvSpPr>
                  <p:cNvPr id="3168" name="Oval 329"/>
                  <p:cNvSpPr/>
                  <p:nvPr/>
                </p:nvSpPr>
                <p:spPr>
                  <a:xfrm rot="8946054">
                    <a:off x="176506" y="74585"/>
                    <a:ext cx="132663" cy="10341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69" name="Line 330"/>
                  <p:cNvSpPr/>
                  <p:nvPr/>
                </p:nvSpPr>
                <p:spPr>
                  <a:xfrm flipH="1">
                    <a:off x="209899" y="108514"/>
                    <a:ext cx="68301" cy="4087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70" name="Line 331"/>
                  <p:cNvSpPr/>
                  <p:nvPr/>
                </p:nvSpPr>
                <p:spPr>
                  <a:xfrm flipH="1" flipV="1">
                    <a:off x="228085" y="99346"/>
                    <a:ext cx="31865" cy="5324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71" name="Oval 332"/>
                  <p:cNvSpPr/>
                  <p:nvPr/>
                </p:nvSpPr>
                <p:spPr>
                  <a:xfrm rot="8946054">
                    <a:off x="17139" y="169961"/>
                    <a:ext cx="132663" cy="10341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72" name="Line 333"/>
                  <p:cNvSpPr/>
                  <p:nvPr/>
                </p:nvSpPr>
                <p:spPr>
                  <a:xfrm flipH="1">
                    <a:off x="50531" y="203891"/>
                    <a:ext cx="68301" cy="40876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73" name="Line 334"/>
                  <p:cNvSpPr/>
                  <p:nvPr/>
                </p:nvSpPr>
                <p:spPr>
                  <a:xfrm flipH="1" flipV="1">
                    <a:off x="68718" y="194722"/>
                    <a:ext cx="31865" cy="53244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74" name="Oval 335"/>
                  <p:cNvSpPr/>
                  <p:nvPr/>
                </p:nvSpPr>
                <p:spPr>
                  <a:xfrm rot="8946054">
                    <a:off x="35761" y="32068"/>
                    <a:ext cx="159195" cy="12409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75" name="Line 336"/>
                  <p:cNvSpPr/>
                  <p:nvPr/>
                </p:nvSpPr>
                <p:spPr>
                  <a:xfrm flipH="1">
                    <a:off x="74821" y="69138"/>
                    <a:ext cx="82277" cy="48739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185" name="Group 337"/>
                <p:cNvGrpSpPr/>
                <p:nvPr/>
              </p:nvGrpSpPr>
              <p:grpSpPr>
                <a:xfrm>
                  <a:off x="1604602" y="313595"/>
                  <a:ext cx="312041" cy="289615"/>
                  <a:chOff x="0" y="0"/>
                  <a:chExt cx="312039" cy="289613"/>
                </a:xfrm>
              </p:grpSpPr>
              <p:sp>
                <p:nvSpPr>
                  <p:cNvPr id="3177" name="Oval 338"/>
                  <p:cNvSpPr/>
                  <p:nvPr/>
                </p:nvSpPr>
                <p:spPr>
                  <a:xfrm rot="6921203">
                    <a:off x="177409" y="12944"/>
                    <a:ext cx="108591" cy="12634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78" name="Line 339"/>
                  <p:cNvSpPr/>
                  <p:nvPr/>
                </p:nvSpPr>
                <p:spPr>
                  <a:xfrm flipH="1">
                    <a:off x="220232" y="48484"/>
                    <a:ext cx="27899" cy="5887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79" name="Line 340"/>
                  <p:cNvSpPr/>
                  <p:nvPr/>
                </p:nvSpPr>
                <p:spPr>
                  <a:xfrm flipH="1" flipV="1">
                    <a:off x="198361" y="59312"/>
                    <a:ext cx="68503" cy="3245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80" name="Oval 341"/>
                  <p:cNvSpPr/>
                  <p:nvPr/>
                </p:nvSpPr>
                <p:spPr>
                  <a:xfrm rot="6921203">
                    <a:off x="112311" y="150328"/>
                    <a:ext cx="108591" cy="12634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81" name="Line 342"/>
                  <p:cNvSpPr/>
                  <p:nvPr/>
                </p:nvSpPr>
                <p:spPr>
                  <a:xfrm flipH="1">
                    <a:off x="155134" y="185868"/>
                    <a:ext cx="27900" cy="5887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82" name="Line 343"/>
                  <p:cNvSpPr/>
                  <p:nvPr/>
                </p:nvSpPr>
                <p:spPr>
                  <a:xfrm flipH="1" flipV="1">
                    <a:off x="133263" y="196696"/>
                    <a:ext cx="68503" cy="3245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83" name="Oval 344"/>
                  <p:cNvSpPr/>
                  <p:nvPr/>
                </p:nvSpPr>
                <p:spPr>
                  <a:xfrm rot="6921203">
                    <a:off x="31247" y="20314"/>
                    <a:ext cx="130309" cy="15160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84" name="Line 345"/>
                  <p:cNvSpPr/>
                  <p:nvPr/>
                </p:nvSpPr>
                <p:spPr>
                  <a:xfrm flipH="1">
                    <a:off x="79458" y="60136"/>
                    <a:ext cx="33994" cy="70512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194" name="Group 346"/>
                <p:cNvGrpSpPr/>
                <p:nvPr/>
              </p:nvGrpSpPr>
              <p:grpSpPr>
                <a:xfrm>
                  <a:off x="1534073" y="587230"/>
                  <a:ext cx="315534" cy="246560"/>
                  <a:chOff x="0" y="0"/>
                  <a:chExt cx="315533" cy="246559"/>
                </a:xfrm>
              </p:grpSpPr>
              <p:sp>
                <p:nvSpPr>
                  <p:cNvPr id="3186" name="Oval 347"/>
                  <p:cNvSpPr/>
                  <p:nvPr/>
                </p:nvSpPr>
                <p:spPr>
                  <a:xfrm rot="10326503">
                    <a:off x="182219" y="105404"/>
                    <a:ext cx="126453" cy="108683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87" name="Line 348"/>
                  <p:cNvSpPr/>
                  <p:nvPr/>
                </p:nvSpPr>
                <p:spPr>
                  <a:xfrm flipH="1">
                    <a:off x="208204" y="157594"/>
                    <a:ext cx="75154" cy="10418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88" name="Line 349"/>
                  <p:cNvSpPr/>
                  <p:nvPr/>
                </p:nvSpPr>
                <p:spPr>
                  <a:xfrm flipH="1" flipV="1">
                    <a:off x="242232" y="127362"/>
                    <a:ext cx="8954" cy="6459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89" name="Oval 350"/>
                  <p:cNvSpPr/>
                  <p:nvPr/>
                </p:nvSpPr>
                <p:spPr>
                  <a:xfrm rot="10326503">
                    <a:off x="6862" y="129710"/>
                    <a:ext cx="126453" cy="108683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90" name="Line 351"/>
                  <p:cNvSpPr/>
                  <p:nvPr/>
                </p:nvSpPr>
                <p:spPr>
                  <a:xfrm flipH="1">
                    <a:off x="32847" y="181901"/>
                    <a:ext cx="75154" cy="10418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91" name="Line 352"/>
                  <p:cNvSpPr/>
                  <p:nvPr/>
                </p:nvSpPr>
                <p:spPr>
                  <a:xfrm flipH="1" flipV="1">
                    <a:off x="66875" y="151668"/>
                    <a:ext cx="8954" cy="6459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92" name="Oval 353"/>
                  <p:cNvSpPr/>
                  <p:nvPr/>
                </p:nvSpPr>
                <p:spPr>
                  <a:xfrm rot="10326503">
                    <a:off x="68464" y="9799"/>
                    <a:ext cx="151745" cy="130421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93" name="Line 354"/>
                  <p:cNvSpPr/>
                  <p:nvPr/>
                </p:nvSpPr>
                <p:spPr>
                  <a:xfrm flipH="1">
                    <a:off x="99913" y="68643"/>
                    <a:ext cx="90351" cy="12069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203" name="Group 355"/>
                <p:cNvGrpSpPr/>
                <p:nvPr/>
              </p:nvGrpSpPr>
              <p:grpSpPr>
                <a:xfrm>
                  <a:off x="2267591" y="359805"/>
                  <a:ext cx="311167" cy="308629"/>
                  <a:chOff x="0" y="0"/>
                  <a:chExt cx="311165" cy="308628"/>
                </a:xfrm>
              </p:grpSpPr>
              <p:sp>
                <p:nvSpPr>
                  <p:cNvPr id="3195" name="Oval 356"/>
                  <p:cNvSpPr/>
                  <p:nvPr/>
                </p:nvSpPr>
                <p:spPr>
                  <a:xfrm rot="8673270">
                    <a:off x="164997" y="70934"/>
                    <a:ext cx="126453" cy="10840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96" name="Line 357"/>
                  <p:cNvSpPr/>
                  <p:nvPr/>
                </p:nvSpPr>
                <p:spPr>
                  <a:xfrm flipH="1">
                    <a:off x="198734" y="105762"/>
                    <a:ext cx="61811" cy="44000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97" name="Line 358"/>
                  <p:cNvSpPr/>
                  <p:nvPr/>
                </p:nvSpPr>
                <p:spPr>
                  <a:xfrm flipH="1" flipV="1">
                    <a:off x="210515" y="98275"/>
                    <a:ext cx="37721" cy="5298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98" name="Oval 359"/>
                  <p:cNvSpPr/>
                  <p:nvPr/>
                </p:nvSpPr>
                <p:spPr>
                  <a:xfrm rot="8673270">
                    <a:off x="20773" y="173601"/>
                    <a:ext cx="126453" cy="10840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199" name="Line 360"/>
                  <p:cNvSpPr/>
                  <p:nvPr/>
                </p:nvSpPr>
                <p:spPr>
                  <a:xfrm flipH="1">
                    <a:off x="54511" y="208428"/>
                    <a:ext cx="61810" cy="44001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00" name="Line 361"/>
                  <p:cNvSpPr/>
                  <p:nvPr/>
                </p:nvSpPr>
                <p:spPr>
                  <a:xfrm flipH="1" flipV="1">
                    <a:off x="66292" y="200942"/>
                    <a:ext cx="37721" cy="5298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01" name="Oval 362"/>
                  <p:cNvSpPr/>
                  <p:nvPr/>
                </p:nvSpPr>
                <p:spPr>
                  <a:xfrm rot="8673270">
                    <a:off x="23658" y="31945"/>
                    <a:ext cx="151745" cy="130087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02" name="Line 363"/>
                  <p:cNvSpPr/>
                  <p:nvPr/>
                </p:nvSpPr>
                <p:spPr>
                  <a:xfrm flipH="1">
                    <a:off x="62784" y="70099"/>
                    <a:ext cx="74520" cy="52494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212" name="Group 364"/>
                <p:cNvGrpSpPr/>
                <p:nvPr/>
              </p:nvGrpSpPr>
              <p:grpSpPr>
                <a:xfrm>
                  <a:off x="1985382" y="577824"/>
                  <a:ext cx="320323" cy="211394"/>
                  <a:chOff x="0" y="0"/>
                  <a:chExt cx="320322" cy="211392"/>
                </a:xfrm>
              </p:grpSpPr>
              <p:sp>
                <p:nvSpPr>
                  <p:cNvPr id="3204" name="Oval 365"/>
                  <p:cNvSpPr/>
                  <p:nvPr/>
                </p:nvSpPr>
                <p:spPr>
                  <a:xfrm rot="10866237">
                    <a:off x="186676" y="106707"/>
                    <a:ext cx="132663" cy="10341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05" name="Line 366"/>
                  <p:cNvSpPr/>
                  <p:nvPr/>
                </p:nvSpPr>
                <p:spPr>
                  <a:xfrm flipH="1" flipV="1">
                    <a:off x="213171" y="160642"/>
                    <a:ext cx="79583" cy="153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06" name="Line 367"/>
                  <p:cNvSpPr/>
                  <p:nvPr/>
                </p:nvSpPr>
                <p:spPr>
                  <a:xfrm flipV="1">
                    <a:off x="253679" y="127409"/>
                    <a:ext cx="1197" cy="6203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07" name="Oval 368"/>
                  <p:cNvSpPr/>
                  <p:nvPr/>
                </p:nvSpPr>
                <p:spPr>
                  <a:xfrm rot="10866237">
                    <a:off x="983" y="103129"/>
                    <a:ext cx="132663" cy="10341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08" name="Line 369"/>
                  <p:cNvSpPr/>
                  <p:nvPr/>
                </p:nvSpPr>
                <p:spPr>
                  <a:xfrm flipH="1" flipV="1">
                    <a:off x="27478" y="157064"/>
                    <a:ext cx="79583" cy="153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09" name="Line 370"/>
                  <p:cNvSpPr/>
                  <p:nvPr/>
                </p:nvSpPr>
                <p:spPr>
                  <a:xfrm flipV="1">
                    <a:off x="67986" y="123831"/>
                    <a:ext cx="1197" cy="6203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10" name="Oval 371"/>
                  <p:cNvSpPr/>
                  <p:nvPr/>
                </p:nvSpPr>
                <p:spPr>
                  <a:xfrm rot="10866237">
                    <a:off x="82357" y="1522"/>
                    <a:ext cx="159195" cy="12409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11" name="Line 372"/>
                  <p:cNvSpPr/>
                  <p:nvPr/>
                </p:nvSpPr>
                <p:spPr>
                  <a:xfrm flipH="1" flipV="1">
                    <a:off x="114987" y="62235"/>
                    <a:ext cx="95602" cy="2274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221" name="Group 373"/>
                <p:cNvGrpSpPr/>
                <p:nvPr/>
              </p:nvGrpSpPr>
              <p:grpSpPr>
                <a:xfrm>
                  <a:off x="2228407" y="87155"/>
                  <a:ext cx="259806" cy="265155"/>
                  <a:chOff x="0" y="0"/>
                  <a:chExt cx="259804" cy="265154"/>
                </a:xfrm>
              </p:grpSpPr>
              <p:sp>
                <p:nvSpPr>
                  <p:cNvPr id="3213" name="Oval 374"/>
                  <p:cNvSpPr/>
                  <p:nvPr/>
                </p:nvSpPr>
                <p:spPr>
                  <a:xfrm rot="5271553">
                    <a:off x="134676" y="-6554"/>
                    <a:ext cx="108591" cy="12634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14" name="Line 375"/>
                  <p:cNvSpPr/>
                  <p:nvPr/>
                </p:nvSpPr>
                <p:spPr>
                  <a:xfrm>
                    <a:off x="190493" y="24595"/>
                    <a:ext cx="2435" cy="6510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15" name="Line 376"/>
                  <p:cNvSpPr/>
                  <p:nvPr/>
                </p:nvSpPr>
                <p:spPr>
                  <a:xfrm flipH="1">
                    <a:off x="151708" y="54566"/>
                    <a:ext cx="75751" cy="283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16" name="Oval 377"/>
                  <p:cNvSpPr/>
                  <p:nvPr/>
                </p:nvSpPr>
                <p:spPr>
                  <a:xfrm rot="5271553">
                    <a:off x="140355" y="145367"/>
                    <a:ext cx="108591" cy="126341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17" name="Line 378"/>
                  <p:cNvSpPr/>
                  <p:nvPr/>
                </p:nvSpPr>
                <p:spPr>
                  <a:xfrm>
                    <a:off x="196172" y="176515"/>
                    <a:ext cx="2435" cy="65110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18" name="Line 379"/>
                  <p:cNvSpPr/>
                  <p:nvPr/>
                </p:nvSpPr>
                <p:spPr>
                  <a:xfrm flipH="1">
                    <a:off x="157387" y="206487"/>
                    <a:ext cx="75751" cy="2832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19" name="Oval 380"/>
                  <p:cNvSpPr/>
                  <p:nvPr/>
                </p:nvSpPr>
                <p:spPr>
                  <a:xfrm rot="5271553">
                    <a:off x="13030" y="61020"/>
                    <a:ext cx="130309" cy="15160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20" name="Line 381"/>
                  <p:cNvSpPr/>
                  <p:nvPr/>
                </p:nvSpPr>
                <p:spPr>
                  <a:xfrm>
                    <a:off x="76697" y="97036"/>
                    <a:ext cx="2400" cy="78241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230" name="Group 382"/>
                <p:cNvGrpSpPr/>
                <p:nvPr/>
              </p:nvGrpSpPr>
              <p:grpSpPr>
                <a:xfrm>
                  <a:off x="1310862" y="211314"/>
                  <a:ext cx="309090" cy="276744"/>
                  <a:chOff x="0" y="0"/>
                  <a:chExt cx="309089" cy="276743"/>
                </a:xfrm>
              </p:grpSpPr>
              <p:sp>
                <p:nvSpPr>
                  <p:cNvPr id="3222" name="Oval 383"/>
                  <p:cNvSpPr/>
                  <p:nvPr/>
                </p:nvSpPr>
                <p:spPr>
                  <a:xfrm rot="6443156">
                    <a:off x="178516" y="2838"/>
                    <a:ext cx="103509" cy="13277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23" name="Line 384"/>
                  <p:cNvSpPr/>
                  <p:nvPr/>
                </p:nvSpPr>
                <p:spPr>
                  <a:xfrm flipH="1">
                    <a:off x="223709" y="41078"/>
                    <a:ext cx="18559" cy="59268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24" name="Line 385"/>
                  <p:cNvSpPr/>
                  <p:nvPr/>
                </p:nvSpPr>
                <p:spPr>
                  <a:xfrm flipH="1" flipV="1">
                    <a:off x="193082" y="56718"/>
                    <a:ext cx="76027" cy="2380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25" name="Oval 386"/>
                  <p:cNvSpPr/>
                  <p:nvPr/>
                </p:nvSpPr>
                <p:spPr>
                  <a:xfrm rot="6443156">
                    <a:off x="135215" y="141128"/>
                    <a:ext cx="103509" cy="13277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26" name="Line 387"/>
                  <p:cNvSpPr/>
                  <p:nvPr/>
                </p:nvSpPr>
                <p:spPr>
                  <a:xfrm flipH="1">
                    <a:off x="180409" y="179369"/>
                    <a:ext cx="18558" cy="5926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27" name="Line 388"/>
                  <p:cNvSpPr/>
                  <p:nvPr/>
                </p:nvSpPr>
                <p:spPr>
                  <a:xfrm flipH="1" flipV="1">
                    <a:off x="149782" y="195008"/>
                    <a:ext cx="76026" cy="2380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28" name="Oval 389"/>
                  <p:cNvSpPr/>
                  <p:nvPr/>
                </p:nvSpPr>
                <p:spPr>
                  <a:xfrm rot="6443156">
                    <a:off x="32478" y="22999"/>
                    <a:ext cx="124209" cy="159331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29" name="Line 390"/>
                  <p:cNvSpPr/>
                  <p:nvPr/>
                </p:nvSpPr>
                <p:spPr>
                  <a:xfrm flipH="1">
                    <a:off x="83100" y="66446"/>
                    <a:ext cx="22823" cy="71038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  <p:grpSp>
              <p:nvGrpSpPr>
                <p:cNvPr id="3239" name="Group 391"/>
                <p:cNvGrpSpPr/>
                <p:nvPr/>
              </p:nvGrpSpPr>
              <p:grpSpPr>
                <a:xfrm>
                  <a:off x="1264605" y="447288"/>
                  <a:ext cx="319266" cy="307048"/>
                  <a:chOff x="0" y="0"/>
                  <a:chExt cx="319265" cy="307046"/>
                </a:xfrm>
              </p:grpSpPr>
              <p:sp>
                <p:nvSpPr>
                  <p:cNvPr id="3231" name="Oval 392"/>
                  <p:cNvSpPr/>
                  <p:nvPr/>
                </p:nvSpPr>
                <p:spPr>
                  <a:xfrm rot="8670192">
                    <a:off x="168906" y="66881"/>
                    <a:ext cx="132663" cy="10341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32" name="Line 393"/>
                  <p:cNvSpPr/>
                  <p:nvPr/>
                </p:nvSpPr>
                <p:spPr>
                  <a:xfrm flipH="1">
                    <a:off x="204205" y="98035"/>
                    <a:ext cx="64805" cy="4621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33" name="Line 394"/>
                  <p:cNvSpPr/>
                  <p:nvPr/>
                </p:nvSpPr>
                <p:spPr>
                  <a:xfrm flipH="1" flipV="1">
                    <a:off x="218374" y="92962"/>
                    <a:ext cx="36031" cy="50518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34" name="Oval 395"/>
                  <p:cNvSpPr/>
                  <p:nvPr/>
                </p:nvSpPr>
                <p:spPr>
                  <a:xfrm rot="8670192">
                    <a:off x="17696" y="174724"/>
                    <a:ext cx="132663" cy="103417"/>
                  </a:xfrm>
                  <a:prstGeom prst="ellipse">
                    <a:avLst/>
                  </a:prstGeom>
                  <a:solidFill>
                    <a:srgbClr val="FF33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35" name="Line 396"/>
                  <p:cNvSpPr/>
                  <p:nvPr/>
                </p:nvSpPr>
                <p:spPr>
                  <a:xfrm flipH="1">
                    <a:off x="52995" y="205879"/>
                    <a:ext cx="64805" cy="46219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36" name="Line 397"/>
                  <p:cNvSpPr/>
                  <p:nvPr/>
                </p:nvSpPr>
                <p:spPr>
                  <a:xfrm flipH="1" flipV="1">
                    <a:off x="67165" y="200806"/>
                    <a:ext cx="36030" cy="50518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37" name="Oval 398"/>
                  <p:cNvSpPr/>
                  <p:nvPr/>
                </p:nvSpPr>
                <p:spPr>
                  <a:xfrm rot="8670192">
                    <a:off x="25992" y="34686"/>
                    <a:ext cx="159195" cy="124099"/>
                  </a:xfrm>
                  <a:prstGeom prst="ellipse">
                    <a:avLst/>
                  </a:prstGeom>
                  <a:solidFill>
                    <a:srgbClr val="00CCFF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38" name="Line 399"/>
                  <p:cNvSpPr/>
                  <p:nvPr/>
                </p:nvSpPr>
                <p:spPr>
                  <a:xfrm flipH="1">
                    <a:off x="67087" y="68491"/>
                    <a:ext cx="78105" cy="55177"/>
                  </a:xfrm>
                  <a:prstGeom prst="line">
                    <a:avLst/>
                  </a:prstGeom>
                  <a:noFill/>
                  <a:ln w="5715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254" name="Group 400"/>
              <p:cNvGrpSpPr/>
              <p:nvPr/>
            </p:nvGrpSpPr>
            <p:grpSpPr>
              <a:xfrm>
                <a:off x="94180" y="365066"/>
                <a:ext cx="958549" cy="207436"/>
                <a:chOff x="0" y="0"/>
                <a:chExt cx="958548" cy="207434"/>
              </a:xfrm>
            </p:grpSpPr>
            <p:sp>
              <p:nvSpPr>
                <p:cNvPr id="3241" name="Oval 401"/>
                <p:cNvSpPr/>
                <p:nvPr/>
              </p:nvSpPr>
              <p:spPr>
                <a:xfrm>
                  <a:off x="825869" y="-1"/>
                  <a:ext cx="132681" cy="103996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42" name="Line 402"/>
                <p:cNvSpPr/>
                <p:nvPr/>
              </p:nvSpPr>
              <p:spPr>
                <a:xfrm>
                  <a:off x="852269" y="50050"/>
                  <a:ext cx="79880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43" name="Line 403"/>
                <p:cNvSpPr/>
                <p:nvPr/>
              </p:nvSpPr>
              <p:spPr>
                <a:xfrm>
                  <a:off x="892209" y="20576"/>
                  <a:ext cx="1" cy="62286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44" name="Oval 404"/>
                <p:cNvSpPr/>
                <p:nvPr/>
              </p:nvSpPr>
              <p:spPr>
                <a:xfrm>
                  <a:off x="720266" y="82862"/>
                  <a:ext cx="159083" cy="12457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45" name="Line 405"/>
                <p:cNvSpPr/>
                <p:nvPr/>
              </p:nvSpPr>
              <p:spPr>
                <a:xfrm>
                  <a:off x="750728" y="145147"/>
                  <a:ext cx="95449" cy="55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253" name="Group 406"/>
                <p:cNvGrpSpPr/>
                <p:nvPr/>
              </p:nvGrpSpPr>
              <p:grpSpPr>
                <a:xfrm>
                  <a:off x="0" y="16126"/>
                  <a:ext cx="714851" cy="186859"/>
                  <a:chOff x="0" y="0"/>
                  <a:chExt cx="714849" cy="186857"/>
                </a:xfrm>
              </p:grpSpPr>
              <p:sp>
                <p:nvSpPr>
                  <p:cNvPr id="3246" name="Oval 407"/>
                  <p:cNvSpPr/>
                  <p:nvPr/>
                </p:nvSpPr>
                <p:spPr>
                  <a:xfrm rot="10800000">
                    <a:off x="584877" y="80081"/>
                    <a:ext cx="129973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47" name="Oval 408"/>
                  <p:cNvSpPr/>
                  <p:nvPr/>
                </p:nvSpPr>
                <p:spPr>
                  <a:xfrm rot="10800000">
                    <a:off x="487398" y="-1"/>
                    <a:ext cx="129973" cy="10677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48" name="Oval 409"/>
                  <p:cNvSpPr/>
                  <p:nvPr/>
                </p:nvSpPr>
                <p:spPr>
                  <a:xfrm rot="10800000">
                    <a:off x="389918" y="80081"/>
                    <a:ext cx="129973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49" name="Oval 410"/>
                  <p:cNvSpPr/>
                  <p:nvPr/>
                </p:nvSpPr>
                <p:spPr>
                  <a:xfrm rot="10800000">
                    <a:off x="292438" y="-1"/>
                    <a:ext cx="129973" cy="10677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50" name="Oval 411"/>
                  <p:cNvSpPr/>
                  <p:nvPr/>
                </p:nvSpPr>
                <p:spPr>
                  <a:xfrm rot="10800000">
                    <a:off x="194959" y="80081"/>
                    <a:ext cx="129973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51" name="Oval 412"/>
                  <p:cNvSpPr/>
                  <p:nvPr/>
                </p:nvSpPr>
                <p:spPr>
                  <a:xfrm rot="10800000">
                    <a:off x="97479" y="-1"/>
                    <a:ext cx="129973" cy="10677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52" name="Oval 413"/>
                  <p:cNvSpPr/>
                  <p:nvPr/>
                </p:nvSpPr>
                <p:spPr>
                  <a:xfrm rot="10800000">
                    <a:off x="0" y="80081"/>
                    <a:ext cx="129972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268" name="Group 414"/>
              <p:cNvGrpSpPr/>
              <p:nvPr/>
            </p:nvGrpSpPr>
            <p:grpSpPr>
              <a:xfrm>
                <a:off x="719741" y="0"/>
                <a:ext cx="934367" cy="554248"/>
                <a:chOff x="0" y="0"/>
                <a:chExt cx="934365" cy="554247"/>
              </a:xfrm>
            </p:grpSpPr>
            <p:sp>
              <p:nvSpPr>
                <p:cNvPr id="3255" name="Oval 415"/>
                <p:cNvSpPr/>
                <p:nvPr/>
              </p:nvSpPr>
              <p:spPr>
                <a:xfrm rot="1782686">
                  <a:off x="784452" y="373632"/>
                  <a:ext cx="132877" cy="103995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56" name="Line 416"/>
                <p:cNvSpPr/>
                <p:nvPr/>
              </p:nvSpPr>
              <p:spPr>
                <a:xfrm>
                  <a:off x="817430" y="404197"/>
                  <a:ext cx="69481" cy="3965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57" name="Line 417"/>
                <p:cNvSpPr/>
                <p:nvPr/>
              </p:nvSpPr>
              <p:spPr>
                <a:xfrm flipH="1">
                  <a:off x="835677" y="398024"/>
                  <a:ext cx="30871" cy="5409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58" name="Oval 418"/>
                <p:cNvSpPr/>
                <p:nvPr/>
              </p:nvSpPr>
              <p:spPr>
                <a:xfrm rot="1782686">
                  <a:off x="644691" y="398382"/>
                  <a:ext cx="159317" cy="12457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59" name="Line 419"/>
                <p:cNvSpPr/>
                <p:nvPr/>
              </p:nvSpPr>
              <p:spPr>
                <a:xfrm>
                  <a:off x="681660" y="436307"/>
                  <a:ext cx="82747" cy="4786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267" name="Group 420"/>
                <p:cNvGrpSpPr/>
                <p:nvPr/>
              </p:nvGrpSpPr>
              <p:grpSpPr>
                <a:xfrm>
                  <a:off x="-1" y="0"/>
                  <a:ext cx="674711" cy="468733"/>
                  <a:chOff x="0" y="0"/>
                  <a:chExt cx="674709" cy="468732"/>
                </a:xfrm>
              </p:grpSpPr>
              <p:sp>
                <p:nvSpPr>
                  <p:cNvPr id="3260" name="Oval 421"/>
                  <p:cNvSpPr/>
                  <p:nvPr/>
                </p:nvSpPr>
                <p:spPr>
                  <a:xfrm rot="12582686">
                    <a:off x="526640" y="336718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61" name="Oval 422"/>
                  <p:cNvSpPr/>
                  <p:nvPr/>
                </p:nvSpPr>
                <p:spPr>
                  <a:xfrm rot="12582686">
                    <a:off x="481542" y="218779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62" name="Oval 423"/>
                  <p:cNvSpPr/>
                  <p:nvPr/>
                </p:nvSpPr>
                <p:spPr>
                  <a:xfrm rot="12582686">
                    <a:off x="357061" y="239947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63" name="Oval 424"/>
                  <p:cNvSpPr/>
                  <p:nvPr/>
                </p:nvSpPr>
                <p:spPr>
                  <a:xfrm rot="12582686">
                    <a:off x="311963" y="122008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64" name="Oval 425"/>
                  <p:cNvSpPr/>
                  <p:nvPr/>
                </p:nvSpPr>
                <p:spPr>
                  <a:xfrm rot="12582686">
                    <a:off x="187483" y="143176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65" name="Oval 426"/>
                  <p:cNvSpPr/>
                  <p:nvPr/>
                </p:nvSpPr>
                <p:spPr>
                  <a:xfrm rot="12582686">
                    <a:off x="142384" y="25237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66" name="Oval 427"/>
                  <p:cNvSpPr/>
                  <p:nvPr/>
                </p:nvSpPr>
                <p:spPr>
                  <a:xfrm rot="12582686">
                    <a:off x="17904" y="46405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282" name="Group 639"/>
              <p:cNvGrpSpPr/>
              <p:nvPr/>
            </p:nvGrpSpPr>
            <p:grpSpPr>
              <a:xfrm>
                <a:off x="1458830" y="67733"/>
                <a:ext cx="934366" cy="554248"/>
                <a:chOff x="0" y="0"/>
                <a:chExt cx="934365" cy="554247"/>
              </a:xfrm>
            </p:grpSpPr>
            <p:sp>
              <p:nvSpPr>
                <p:cNvPr id="3269" name="Oval 640"/>
                <p:cNvSpPr/>
                <p:nvPr/>
              </p:nvSpPr>
              <p:spPr>
                <a:xfrm rot="1782686">
                  <a:off x="784452" y="373632"/>
                  <a:ext cx="132877" cy="103995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70" name="Line 641"/>
                <p:cNvSpPr/>
                <p:nvPr/>
              </p:nvSpPr>
              <p:spPr>
                <a:xfrm>
                  <a:off x="817430" y="404197"/>
                  <a:ext cx="69481" cy="3965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71" name="Line 642"/>
                <p:cNvSpPr/>
                <p:nvPr/>
              </p:nvSpPr>
              <p:spPr>
                <a:xfrm flipH="1">
                  <a:off x="835677" y="398024"/>
                  <a:ext cx="30871" cy="54098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72" name="Oval 643"/>
                <p:cNvSpPr/>
                <p:nvPr/>
              </p:nvSpPr>
              <p:spPr>
                <a:xfrm rot="1782686">
                  <a:off x="644691" y="398382"/>
                  <a:ext cx="159317" cy="124573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73" name="Line 644"/>
                <p:cNvSpPr/>
                <p:nvPr/>
              </p:nvSpPr>
              <p:spPr>
                <a:xfrm>
                  <a:off x="681660" y="436307"/>
                  <a:ext cx="82747" cy="47861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281" name="Group 645"/>
                <p:cNvGrpSpPr/>
                <p:nvPr/>
              </p:nvGrpSpPr>
              <p:grpSpPr>
                <a:xfrm>
                  <a:off x="-1" y="0"/>
                  <a:ext cx="674711" cy="468733"/>
                  <a:chOff x="0" y="0"/>
                  <a:chExt cx="674709" cy="468732"/>
                </a:xfrm>
              </p:grpSpPr>
              <p:sp>
                <p:nvSpPr>
                  <p:cNvPr id="3274" name="Oval 646"/>
                  <p:cNvSpPr/>
                  <p:nvPr/>
                </p:nvSpPr>
                <p:spPr>
                  <a:xfrm rot="12582686">
                    <a:off x="526640" y="336718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75" name="Oval 647"/>
                  <p:cNvSpPr/>
                  <p:nvPr/>
                </p:nvSpPr>
                <p:spPr>
                  <a:xfrm rot="12582686">
                    <a:off x="481542" y="218779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76" name="Oval 648"/>
                  <p:cNvSpPr/>
                  <p:nvPr/>
                </p:nvSpPr>
                <p:spPr>
                  <a:xfrm rot="12582686">
                    <a:off x="357061" y="239947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77" name="Oval 649"/>
                  <p:cNvSpPr/>
                  <p:nvPr/>
                </p:nvSpPr>
                <p:spPr>
                  <a:xfrm rot="12582686">
                    <a:off x="311963" y="122008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78" name="Oval 650"/>
                  <p:cNvSpPr/>
                  <p:nvPr/>
                </p:nvSpPr>
                <p:spPr>
                  <a:xfrm rot="12582686">
                    <a:off x="187483" y="143176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79" name="Oval 651"/>
                  <p:cNvSpPr/>
                  <p:nvPr/>
                </p:nvSpPr>
                <p:spPr>
                  <a:xfrm rot="12582686">
                    <a:off x="142384" y="25237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280" name="Oval 652"/>
                  <p:cNvSpPr/>
                  <p:nvPr/>
                </p:nvSpPr>
                <p:spPr>
                  <a:xfrm rot="12582686">
                    <a:off x="17904" y="46405"/>
                    <a:ext cx="130165" cy="10677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</p:grpSp>
        <p:sp>
          <p:nvSpPr>
            <p:cNvPr id="3284" name="Line 654"/>
            <p:cNvSpPr/>
            <p:nvPr/>
          </p:nvSpPr>
          <p:spPr>
            <a:xfrm flipH="1" flipV="1">
              <a:off x="2629717" y="276166"/>
              <a:ext cx="533401" cy="1"/>
            </a:xfrm>
            <a:prstGeom prst="line">
              <a:avLst/>
            </a:prstGeom>
            <a:noFill/>
            <a:ln w="57150" cap="flat">
              <a:solidFill>
                <a:srgbClr val="FF33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285" name="Rectangle 196"/>
            <p:cNvSpPr/>
            <p:nvPr/>
          </p:nvSpPr>
          <p:spPr>
            <a:xfrm>
              <a:off x="2464617" y="9466"/>
              <a:ext cx="152401" cy="533401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28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Its called "Langmuir-Blodgett" film growth:</a:t>
            </a:r>
          </a:p>
        </p:txBody>
      </p:sp>
      <p:pic>
        <p:nvPicPr>
          <p:cNvPr id="329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rcRect l="10938" t="30208" r="55469" b="35417"/>
          <a:stretch>
            <a:fillRect/>
          </a:stretch>
        </p:blipFill>
        <p:spPr>
          <a:xfrm>
            <a:off x="381000" y="1295399"/>
            <a:ext cx="3276601" cy="251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rcRect l="55469" t="30208" r="10156" b="35417"/>
          <a:stretch>
            <a:fillRect/>
          </a:stretch>
        </p:blipFill>
        <p:spPr>
          <a:xfrm>
            <a:off x="5181600" y="1295399"/>
            <a:ext cx="3352800" cy="2514601"/>
          </a:xfrm>
          <a:prstGeom prst="rect">
            <a:avLst/>
          </a:prstGeom>
          <a:ln w="12700">
            <a:miter lim="400000"/>
          </a:ln>
        </p:spPr>
      </p:pic>
      <p:sp>
        <p:nvSpPr>
          <p:cNvPr id="3292" name="Text Box 7"/>
          <p:cNvSpPr txBox="1"/>
          <p:nvPr/>
        </p:nvSpPr>
        <p:spPr>
          <a:xfrm>
            <a:off x="762000" y="5334000"/>
            <a:ext cx="7315200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800"/>
              </a:spcBef>
              <a:defRPr sz="14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Courtesy of Professor Arend-Jan Schouten, Laboratory of Polymer Chemistry, University of Groningen, The Netherlands: 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http://polchajs.fmns.rug.nl/files/jv/lb.html</a:t>
            </a:r>
            <a:r>
              <a:t> 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329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But there is an even better molecular arrangement!</a:t>
            </a:r>
          </a:p>
        </p:txBody>
      </p:sp>
      <p:sp>
        <p:nvSpPr>
          <p:cNvPr id="3296" name="Rectangle 3"/>
          <p:cNvSpPr txBox="1">
            <a:spLocks noGrp="1"/>
          </p:cNvSpPr>
          <p:nvPr>
            <p:ph type="body" idx="1"/>
          </p:nvPr>
        </p:nvSpPr>
        <p:spPr>
          <a:xfrm>
            <a:off x="381000" y="8382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Organize oils with special polarized 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ends so that they are tail to tail: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Called a "lipid bilayer" - Ring a bell?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 sz="1800"/>
          </a:p>
          <a:p>
            <a:pPr>
              <a:defRPr sz="30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Both sides of film are now "hydrophillic" so it's happy to be immersed in water: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solidFill>
                  <a:srgbClr val="66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(OK, so I got tired of orienting dozens of tiny water molecules!)</a:t>
            </a:r>
          </a:p>
        </p:txBody>
      </p:sp>
      <p:grpSp>
        <p:nvGrpSpPr>
          <p:cNvPr id="3523" name="Group 286"/>
          <p:cNvGrpSpPr/>
          <p:nvPr/>
        </p:nvGrpSpPr>
        <p:grpSpPr>
          <a:xfrm>
            <a:off x="4724399" y="914399"/>
            <a:ext cx="2438401" cy="2057402"/>
            <a:chOff x="0" y="0"/>
            <a:chExt cx="2438399" cy="2057401"/>
          </a:xfrm>
        </p:grpSpPr>
        <p:grpSp>
          <p:nvGrpSpPr>
            <p:cNvPr id="3409" name="Group 116"/>
            <p:cNvGrpSpPr/>
            <p:nvPr/>
          </p:nvGrpSpPr>
          <p:grpSpPr>
            <a:xfrm>
              <a:off x="-1" y="-1"/>
              <a:ext cx="2438401" cy="987554"/>
              <a:chOff x="0" y="0"/>
              <a:chExt cx="2438399" cy="987553"/>
            </a:xfrm>
          </p:grpSpPr>
          <p:grpSp>
            <p:nvGrpSpPr>
              <p:cNvPr id="3310" name="Group 4"/>
              <p:cNvGrpSpPr/>
              <p:nvPr/>
            </p:nvGrpSpPr>
            <p:grpSpPr>
              <a:xfrm>
                <a:off x="2194560" y="0"/>
                <a:ext cx="243840" cy="987554"/>
                <a:chOff x="0" y="0"/>
                <a:chExt cx="243839" cy="987553"/>
              </a:xfrm>
            </p:grpSpPr>
            <p:sp>
              <p:nvSpPr>
                <p:cNvPr id="3297" name="Oval 5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98" name="Line 6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99" name="Line 7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00" name="Oval 8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01" name="Line 9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309" name="Group 10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3302" name="Oval 11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03" name="Oval 12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04" name="Oval 13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05" name="Oval 14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06" name="Oval 15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07" name="Oval 16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08" name="Oval 17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324" name="Group 18"/>
              <p:cNvGrpSpPr/>
              <p:nvPr/>
            </p:nvGrpSpPr>
            <p:grpSpPr>
              <a:xfrm>
                <a:off x="1882986" y="0"/>
                <a:ext cx="243841" cy="987554"/>
                <a:chOff x="0" y="0"/>
                <a:chExt cx="243839" cy="987553"/>
              </a:xfrm>
            </p:grpSpPr>
            <p:sp>
              <p:nvSpPr>
                <p:cNvPr id="3311" name="Oval 19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12" name="Line 20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13" name="Line 21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14" name="Oval 22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15" name="Line 23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323" name="Group 24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3316" name="Oval 25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17" name="Oval 26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18" name="Oval 27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19" name="Oval 28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20" name="Oval 29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21" name="Oval 30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22" name="Oval 31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338" name="Group 32"/>
              <p:cNvGrpSpPr/>
              <p:nvPr/>
            </p:nvGrpSpPr>
            <p:grpSpPr>
              <a:xfrm>
                <a:off x="1571413" y="0"/>
                <a:ext cx="243840" cy="987554"/>
                <a:chOff x="0" y="0"/>
                <a:chExt cx="243839" cy="987553"/>
              </a:xfrm>
            </p:grpSpPr>
            <p:sp>
              <p:nvSpPr>
                <p:cNvPr id="3325" name="Oval 33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26" name="Line 34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27" name="Line 35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28" name="Oval 36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29" name="Line 37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337" name="Group 38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3330" name="Oval 39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31" name="Oval 40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32" name="Oval 41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33" name="Oval 42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34" name="Oval 43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35" name="Oval 44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36" name="Oval 45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352" name="Group 46"/>
              <p:cNvGrpSpPr/>
              <p:nvPr/>
            </p:nvGrpSpPr>
            <p:grpSpPr>
              <a:xfrm>
                <a:off x="1259840" y="0"/>
                <a:ext cx="243840" cy="987554"/>
                <a:chOff x="0" y="0"/>
                <a:chExt cx="243839" cy="987553"/>
              </a:xfrm>
            </p:grpSpPr>
            <p:sp>
              <p:nvSpPr>
                <p:cNvPr id="3339" name="Oval 47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40" name="Line 48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41" name="Line 49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42" name="Oval 50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43" name="Line 51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351" name="Group 52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3344" name="Oval 53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45" name="Oval 54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46" name="Oval 55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47" name="Oval 56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48" name="Oval 57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49" name="Oval 58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50" name="Oval 59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366" name="Group 60"/>
              <p:cNvGrpSpPr/>
              <p:nvPr/>
            </p:nvGrpSpPr>
            <p:grpSpPr>
              <a:xfrm>
                <a:off x="934720" y="0"/>
                <a:ext cx="243840" cy="987554"/>
                <a:chOff x="0" y="0"/>
                <a:chExt cx="243839" cy="987553"/>
              </a:xfrm>
            </p:grpSpPr>
            <p:sp>
              <p:nvSpPr>
                <p:cNvPr id="3353" name="Oval 61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54" name="Line 62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55" name="Line 63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56" name="Oval 64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57" name="Line 65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365" name="Group 66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3358" name="Oval 67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59" name="Oval 68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60" name="Oval 69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61" name="Oval 70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62" name="Oval 71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63" name="Oval 72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64" name="Oval 73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380" name="Group 74"/>
              <p:cNvGrpSpPr/>
              <p:nvPr/>
            </p:nvGrpSpPr>
            <p:grpSpPr>
              <a:xfrm>
                <a:off x="623146" y="0"/>
                <a:ext cx="243840" cy="987554"/>
                <a:chOff x="0" y="0"/>
                <a:chExt cx="243839" cy="987553"/>
              </a:xfrm>
            </p:grpSpPr>
            <p:sp>
              <p:nvSpPr>
                <p:cNvPr id="3367" name="Oval 75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68" name="Line 76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69" name="Line 77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70" name="Oval 78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71" name="Line 79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379" name="Group 80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3372" name="Oval 81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73" name="Oval 82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74" name="Oval 83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75" name="Oval 84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76" name="Oval 85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77" name="Oval 86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78" name="Oval 87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394" name="Group 88"/>
              <p:cNvGrpSpPr/>
              <p:nvPr/>
            </p:nvGrpSpPr>
            <p:grpSpPr>
              <a:xfrm>
                <a:off x="311573" y="0"/>
                <a:ext cx="243840" cy="987554"/>
                <a:chOff x="0" y="0"/>
                <a:chExt cx="243839" cy="987553"/>
              </a:xfrm>
            </p:grpSpPr>
            <p:sp>
              <p:nvSpPr>
                <p:cNvPr id="3381" name="Oval 89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82" name="Line 90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83" name="Line 91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84" name="Oval 92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85" name="Line 93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393" name="Group 94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3386" name="Oval 95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87" name="Oval 96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88" name="Oval 97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89" name="Oval 98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90" name="Oval 99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91" name="Oval 100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392" name="Oval 101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408" name="Group 102"/>
              <p:cNvGrpSpPr/>
              <p:nvPr/>
            </p:nvGrpSpPr>
            <p:grpSpPr>
              <a:xfrm>
                <a:off x="0" y="0"/>
                <a:ext cx="243840" cy="987554"/>
                <a:chOff x="0" y="0"/>
                <a:chExt cx="243839" cy="987553"/>
              </a:xfrm>
            </p:grpSpPr>
            <p:sp>
              <p:nvSpPr>
                <p:cNvPr id="3395" name="Oval 103"/>
                <p:cNvSpPr/>
                <p:nvPr/>
              </p:nvSpPr>
              <p:spPr>
                <a:xfrm rot="16200000">
                  <a:off x="-7226" y="7225"/>
                  <a:ext cx="136698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96" name="Line 104"/>
                <p:cNvSpPr/>
                <p:nvPr/>
              </p:nvSpPr>
              <p:spPr>
                <a:xfrm flipV="1">
                  <a:off x="58200" y="27835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97" name="Line 105"/>
                <p:cNvSpPr/>
                <p:nvPr/>
              </p:nvSpPr>
              <p:spPr>
                <a:xfrm>
                  <a:off x="24822" y="68983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98" name="Oval 106"/>
                <p:cNvSpPr/>
                <p:nvPr/>
              </p:nvSpPr>
              <p:spPr>
                <a:xfrm rot="16200000">
                  <a:off x="88675" y="90330"/>
                  <a:ext cx="163895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99" name="Line 107"/>
                <p:cNvSpPr/>
                <p:nvPr/>
              </p:nvSpPr>
              <p:spPr>
                <a:xfrm flipV="1">
                  <a:off x="170622" y="115774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407" name="Group 108"/>
                <p:cNvGrpSpPr/>
                <p:nvPr/>
              </p:nvGrpSpPr>
              <p:grpSpPr>
                <a:xfrm>
                  <a:off x="18957" y="251073"/>
                  <a:ext cx="219654" cy="736481"/>
                  <a:chOff x="0" y="0"/>
                  <a:chExt cx="219652" cy="736480"/>
                </a:xfrm>
              </p:grpSpPr>
              <p:sp>
                <p:nvSpPr>
                  <p:cNvPr id="3400" name="Oval 109"/>
                  <p:cNvSpPr/>
                  <p:nvPr/>
                </p:nvSpPr>
                <p:spPr>
                  <a:xfrm rot="5400000">
                    <a:off x="89941" y="419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01" name="Oval 110"/>
                  <p:cNvSpPr/>
                  <p:nvPr/>
                </p:nvSpPr>
                <p:spPr>
                  <a:xfrm rot="5400000">
                    <a:off x="-4195" y="10462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02" name="Oval 111"/>
                  <p:cNvSpPr/>
                  <p:nvPr/>
                </p:nvSpPr>
                <p:spPr>
                  <a:xfrm rot="5400000">
                    <a:off x="89941" y="205053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03" name="Oval 112"/>
                  <p:cNvSpPr/>
                  <p:nvPr/>
                </p:nvSpPr>
                <p:spPr>
                  <a:xfrm rot="5400000">
                    <a:off x="-4195" y="305482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04" name="Oval 113"/>
                  <p:cNvSpPr/>
                  <p:nvPr/>
                </p:nvSpPr>
                <p:spPr>
                  <a:xfrm rot="5400000">
                    <a:off x="89941" y="405911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05" name="Oval 114"/>
                  <p:cNvSpPr/>
                  <p:nvPr/>
                </p:nvSpPr>
                <p:spPr>
                  <a:xfrm rot="5400000">
                    <a:off x="-4195" y="506340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06" name="Oval 115"/>
                  <p:cNvSpPr/>
                  <p:nvPr/>
                </p:nvSpPr>
                <p:spPr>
                  <a:xfrm rot="5400000">
                    <a:off x="89941" y="606769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</p:grpSp>
        <p:grpSp>
          <p:nvGrpSpPr>
            <p:cNvPr id="3522" name="Group 173"/>
            <p:cNvGrpSpPr/>
            <p:nvPr/>
          </p:nvGrpSpPr>
          <p:grpSpPr>
            <a:xfrm>
              <a:off x="0" y="1069847"/>
              <a:ext cx="2438400" cy="987554"/>
              <a:chOff x="0" y="0"/>
              <a:chExt cx="2438399" cy="987553"/>
            </a:xfrm>
          </p:grpSpPr>
          <p:grpSp>
            <p:nvGrpSpPr>
              <p:cNvPr id="3423" name="Group 174"/>
              <p:cNvGrpSpPr/>
              <p:nvPr/>
            </p:nvGrpSpPr>
            <p:grpSpPr>
              <a:xfrm>
                <a:off x="0" y="-1"/>
                <a:ext cx="243841" cy="987554"/>
                <a:chOff x="0" y="0"/>
                <a:chExt cx="243839" cy="987553"/>
              </a:xfrm>
            </p:grpSpPr>
            <p:sp>
              <p:nvSpPr>
                <p:cNvPr id="3410" name="Oval 175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11" name="Line 176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12" name="Line 177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13" name="Oval 178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14" name="Line 179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422" name="Group 180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3415" name="Oval 181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16" name="Oval 182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17" name="Oval 183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18" name="Oval 184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19" name="Oval 185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20" name="Oval 186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21" name="Oval 187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437" name="Group 188"/>
              <p:cNvGrpSpPr/>
              <p:nvPr/>
            </p:nvGrpSpPr>
            <p:grpSpPr>
              <a:xfrm>
                <a:off x="311574" y="-1"/>
                <a:ext cx="243840" cy="987554"/>
                <a:chOff x="0" y="0"/>
                <a:chExt cx="243839" cy="987553"/>
              </a:xfrm>
            </p:grpSpPr>
            <p:sp>
              <p:nvSpPr>
                <p:cNvPr id="3424" name="Oval 189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25" name="Line 190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26" name="Line 191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27" name="Oval 192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28" name="Line 193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436" name="Group 194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3429" name="Oval 195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30" name="Oval 196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31" name="Oval 197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32" name="Oval 198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33" name="Oval 199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34" name="Oval 200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35" name="Oval 201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451" name="Group 202"/>
              <p:cNvGrpSpPr/>
              <p:nvPr/>
            </p:nvGrpSpPr>
            <p:grpSpPr>
              <a:xfrm>
                <a:off x="623147" y="-1"/>
                <a:ext cx="243840" cy="987554"/>
                <a:chOff x="0" y="0"/>
                <a:chExt cx="243839" cy="987553"/>
              </a:xfrm>
            </p:grpSpPr>
            <p:sp>
              <p:nvSpPr>
                <p:cNvPr id="3438" name="Oval 203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39" name="Line 204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40" name="Line 205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41" name="Oval 206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42" name="Line 207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450" name="Group 208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3443" name="Oval 209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44" name="Oval 210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45" name="Oval 211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46" name="Oval 212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47" name="Oval 213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48" name="Oval 214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49" name="Oval 215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465" name="Group 216"/>
              <p:cNvGrpSpPr/>
              <p:nvPr/>
            </p:nvGrpSpPr>
            <p:grpSpPr>
              <a:xfrm>
                <a:off x="934720" y="-1"/>
                <a:ext cx="243841" cy="987554"/>
                <a:chOff x="0" y="0"/>
                <a:chExt cx="243839" cy="987553"/>
              </a:xfrm>
            </p:grpSpPr>
            <p:sp>
              <p:nvSpPr>
                <p:cNvPr id="3452" name="Oval 217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53" name="Line 218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54" name="Line 219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55" name="Oval 220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56" name="Line 221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464" name="Group 222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3457" name="Oval 223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58" name="Oval 224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59" name="Oval 225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60" name="Oval 226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61" name="Oval 227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62" name="Oval 228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63" name="Oval 229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479" name="Group 230"/>
              <p:cNvGrpSpPr/>
              <p:nvPr/>
            </p:nvGrpSpPr>
            <p:grpSpPr>
              <a:xfrm>
                <a:off x="1259840" y="-1"/>
                <a:ext cx="243841" cy="987554"/>
                <a:chOff x="0" y="0"/>
                <a:chExt cx="243839" cy="987553"/>
              </a:xfrm>
            </p:grpSpPr>
            <p:sp>
              <p:nvSpPr>
                <p:cNvPr id="3466" name="Oval 231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67" name="Line 232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68" name="Line 233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69" name="Oval 234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70" name="Line 235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478" name="Group 236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3471" name="Oval 237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72" name="Oval 238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73" name="Oval 239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74" name="Oval 240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75" name="Oval 241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76" name="Oval 242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77" name="Oval 243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493" name="Group 244"/>
              <p:cNvGrpSpPr/>
              <p:nvPr/>
            </p:nvGrpSpPr>
            <p:grpSpPr>
              <a:xfrm>
                <a:off x="1571414" y="-1"/>
                <a:ext cx="243840" cy="987554"/>
                <a:chOff x="0" y="0"/>
                <a:chExt cx="243839" cy="987553"/>
              </a:xfrm>
            </p:grpSpPr>
            <p:sp>
              <p:nvSpPr>
                <p:cNvPr id="3480" name="Oval 245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81" name="Line 246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82" name="Line 247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83" name="Oval 248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84" name="Line 249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492" name="Group 250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3485" name="Oval 251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86" name="Oval 252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87" name="Oval 253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88" name="Oval 254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89" name="Oval 255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90" name="Oval 256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491" name="Oval 257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507" name="Group 258"/>
              <p:cNvGrpSpPr/>
              <p:nvPr/>
            </p:nvGrpSpPr>
            <p:grpSpPr>
              <a:xfrm>
                <a:off x="1882987" y="-1"/>
                <a:ext cx="243840" cy="987554"/>
                <a:chOff x="0" y="0"/>
                <a:chExt cx="243839" cy="987553"/>
              </a:xfrm>
            </p:grpSpPr>
            <p:sp>
              <p:nvSpPr>
                <p:cNvPr id="3494" name="Oval 259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95" name="Line 260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96" name="Line 261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97" name="Oval 262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98" name="Line 263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506" name="Group 264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3499" name="Oval 265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00" name="Oval 266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01" name="Oval 267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02" name="Oval 268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03" name="Oval 269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04" name="Oval 270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05" name="Oval 271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  <p:grpSp>
            <p:nvGrpSpPr>
              <p:cNvPr id="3521" name="Group 272"/>
              <p:cNvGrpSpPr/>
              <p:nvPr/>
            </p:nvGrpSpPr>
            <p:grpSpPr>
              <a:xfrm>
                <a:off x="2194560" y="-1"/>
                <a:ext cx="243841" cy="987554"/>
                <a:chOff x="0" y="0"/>
                <a:chExt cx="243839" cy="987553"/>
              </a:xfrm>
            </p:grpSpPr>
            <p:sp>
              <p:nvSpPr>
                <p:cNvPr id="3508" name="Oval 273"/>
                <p:cNvSpPr/>
                <p:nvPr/>
              </p:nvSpPr>
              <p:spPr>
                <a:xfrm rot="5400000">
                  <a:off x="114368" y="858082"/>
                  <a:ext cx="136697" cy="122247"/>
                </a:xfrm>
                <a:prstGeom prst="ellipse">
                  <a:avLst/>
                </a:prstGeom>
                <a:solidFill>
                  <a:srgbClr val="FF33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09" name="Line 274"/>
                <p:cNvSpPr/>
                <p:nvPr/>
              </p:nvSpPr>
              <p:spPr>
                <a:xfrm flipH="1">
                  <a:off x="185638" y="878692"/>
                  <a:ext cx="1" cy="82297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10" name="Line 275"/>
                <p:cNvSpPr/>
                <p:nvPr/>
              </p:nvSpPr>
              <p:spPr>
                <a:xfrm flipH="1">
                  <a:off x="147069" y="918570"/>
                  <a:ext cx="73218" cy="1"/>
                </a:xfrm>
                <a:prstGeom prst="line">
                  <a:avLst/>
                </a:prstGeom>
                <a:noFill/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11" name="Oval 276"/>
                <p:cNvSpPr/>
                <p:nvPr/>
              </p:nvSpPr>
              <p:spPr>
                <a:xfrm rot="5400000">
                  <a:off x="-8730" y="750789"/>
                  <a:ext cx="163894" cy="146435"/>
                </a:xfrm>
                <a:prstGeom prst="ellipse">
                  <a:avLst/>
                </a:prstGeom>
                <a:solidFill>
                  <a:srgbClr val="00CCFF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12" name="Line 277"/>
                <p:cNvSpPr/>
                <p:nvPr/>
              </p:nvSpPr>
              <p:spPr>
                <a:xfrm flipH="1">
                  <a:off x="72563" y="773443"/>
                  <a:ext cx="654" cy="98337"/>
                </a:xfrm>
                <a:prstGeom prst="line">
                  <a:avLst/>
                </a:prstGeom>
                <a:noFill/>
                <a:ln w="5715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520" name="Group 278"/>
                <p:cNvGrpSpPr/>
                <p:nvPr/>
              </p:nvGrpSpPr>
              <p:grpSpPr>
                <a:xfrm>
                  <a:off x="5229" y="0"/>
                  <a:ext cx="219653" cy="736481"/>
                  <a:chOff x="0" y="0"/>
                  <a:chExt cx="219652" cy="736480"/>
                </a:xfrm>
              </p:grpSpPr>
              <p:sp>
                <p:nvSpPr>
                  <p:cNvPr id="3513" name="Oval 279"/>
                  <p:cNvSpPr/>
                  <p:nvPr/>
                </p:nvSpPr>
                <p:spPr>
                  <a:xfrm rot="16200000">
                    <a:off x="-4195" y="606769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14" name="Oval 280"/>
                  <p:cNvSpPr/>
                  <p:nvPr/>
                </p:nvSpPr>
                <p:spPr>
                  <a:xfrm rot="16200000">
                    <a:off x="89941" y="506340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15" name="Oval 281"/>
                  <p:cNvSpPr/>
                  <p:nvPr/>
                </p:nvSpPr>
                <p:spPr>
                  <a:xfrm rot="16200000">
                    <a:off x="-4195" y="405911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16" name="Oval 282"/>
                  <p:cNvSpPr/>
                  <p:nvPr/>
                </p:nvSpPr>
                <p:spPr>
                  <a:xfrm rot="16200000">
                    <a:off x="89941" y="305482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17" name="Oval 283"/>
                  <p:cNvSpPr/>
                  <p:nvPr/>
                </p:nvSpPr>
                <p:spPr>
                  <a:xfrm rot="16200000">
                    <a:off x="-4195" y="205053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18" name="Oval 284"/>
                  <p:cNvSpPr/>
                  <p:nvPr/>
                </p:nvSpPr>
                <p:spPr>
                  <a:xfrm rot="16200000">
                    <a:off x="89941" y="104624"/>
                    <a:ext cx="133907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sp>
                <p:nvSpPr>
                  <p:cNvPr id="3519" name="Oval 285"/>
                  <p:cNvSpPr/>
                  <p:nvPr/>
                </p:nvSpPr>
                <p:spPr>
                  <a:xfrm rot="16200000">
                    <a:off x="-4195" y="4194"/>
                    <a:ext cx="133906" cy="125517"/>
                  </a:xfrm>
                  <a:prstGeom prst="ellipse">
                    <a:avLst/>
                  </a:prstGeom>
                  <a:solidFill>
                    <a:srgbClr val="FFCC00"/>
                  </a:solidFill>
                  <a:ln w="12700" cap="flat">
                    <a:solidFill>
                      <a:srgbClr val="FFFFFF"/>
                    </a:solidFill>
                    <a:prstDash val="solid"/>
                    <a:round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>
                      <a:defRPr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4207" name="Group 970"/>
          <p:cNvGrpSpPr/>
          <p:nvPr/>
        </p:nvGrpSpPr>
        <p:grpSpPr>
          <a:xfrm>
            <a:off x="2057400" y="3810000"/>
            <a:ext cx="5181600" cy="1752600"/>
            <a:chOff x="0" y="0"/>
            <a:chExt cx="5181600" cy="1752600"/>
          </a:xfrm>
        </p:grpSpPr>
        <p:sp>
          <p:nvSpPr>
            <p:cNvPr id="3524" name="Rectangle 741"/>
            <p:cNvSpPr/>
            <p:nvPr/>
          </p:nvSpPr>
          <p:spPr>
            <a:xfrm>
              <a:off x="0" y="0"/>
              <a:ext cx="5181600" cy="17526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4206" name="Group 969"/>
            <p:cNvGrpSpPr/>
            <p:nvPr/>
          </p:nvGrpSpPr>
          <p:grpSpPr>
            <a:xfrm>
              <a:off x="838200" y="457199"/>
              <a:ext cx="3784601" cy="914402"/>
              <a:chOff x="0" y="0"/>
              <a:chExt cx="3784600" cy="914401"/>
            </a:xfrm>
          </p:grpSpPr>
          <p:grpSp>
            <p:nvGrpSpPr>
              <p:cNvPr id="3751" name="Group 287"/>
              <p:cNvGrpSpPr/>
              <p:nvPr/>
            </p:nvGrpSpPr>
            <p:grpSpPr>
              <a:xfrm>
                <a:off x="0" y="-1"/>
                <a:ext cx="1244601" cy="914402"/>
                <a:chOff x="0" y="0"/>
                <a:chExt cx="1244600" cy="914401"/>
              </a:xfrm>
            </p:grpSpPr>
            <p:grpSp>
              <p:nvGrpSpPr>
                <p:cNvPr id="3637" name="Group 288"/>
                <p:cNvGrpSpPr/>
                <p:nvPr/>
              </p:nvGrpSpPr>
              <p:grpSpPr>
                <a:xfrm>
                  <a:off x="-1" y="-1"/>
                  <a:ext cx="1244601" cy="438914"/>
                  <a:chOff x="0" y="0"/>
                  <a:chExt cx="1244599" cy="438913"/>
                </a:xfrm>
              </p:grpSpPr>
              <p:grpSp>
                <p:nvGrpSpPr>
                  <p:cNvPr id="3538" name="Group 289"/>
                  <p:cNvGrpSpPr/>
                  <p:nvPr/>
                </p:nvGrpSpPr>
                <p:grpSpPr>
                  <a:xfrm>
                    <a:off x="1120139" y="0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525" name="Oval 290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26" name="Line 291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27" name="Line 292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28" name="Oval 293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29" name="Line 294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537" name="Group 295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530" name="Oval 296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31" name="Oval 297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32" name="Oval 298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33" name="Oval 299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34" name="Oval 300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35" name="Oval 301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36" name="Oval 302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552" name="Group 303"/>
                  <p:cNvGrpSpPr/>
                  <p:nvPr/>
                </p:nvGrpSpPr>
                <p:grpSpPr>
                  <a:xfrm>
                    <a:off x="961107" y="0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539" name="Oval 304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40" name="Line 305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41" name="Line 306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42" name="Oval 307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43" name="Line 308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551" name="Group 309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544" name="Oval 310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45" name="Oval 311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46" name="Oval 312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47" name="Oval 313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48" name="Oval 314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49" name="Oval 315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50" name="Oval 316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566" name="Group 317"/>
                  <p:cNvGrpSpPr/>
                  <p:nvPr/>
                </p:nvGrpSpPr>
                <p:grpSpPr>
                  <a:xfrm>
                    <a:off x="802075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553" name="Oval 318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54" name="Line 319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55" name="Line 320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56" name="Oval 321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57" name="Line 322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565" name="Group 323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558" name="Oval 324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59" name="Oval 325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60" name="Oval 326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61" name="Oval 327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62" name="Oval 328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63" name="Oval 329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64" name="Oval 330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580" name="Group 331"/>
                  <p:cNvGrpSpPr/>
                  <p:nvPr/>
                </p:nvGrpSpPr>
                <p:grpSpPr>
                  <a:xfrm>
                    <a:off x="643043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567" name="Oval 332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68" name="Line 333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69" name="Line 334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70" name="Oval 335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71" name="Line 336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579" name="Group 337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572" name="Oval 338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73" name="Oval 339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74" name="Oval 340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75" name="Oval 341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76" name="Oval 342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77" name="Oval 343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78" name="Oval 344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594" name="Group 345"/>
                  <p:cNvGrpSpPr/>
                  <p:nvPr/>
                </p:nvGrpSpPr>
                <p:grpSpPr>
                  <a:xfrm>
                    <a:off x="477096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581" name="Oval 346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82" name="Line 347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83" name="Line 348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84" name="Oval 349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85" name="Line 350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593" name="Group 351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586" name="Oval 352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87" name="Oval 353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88" name="Oval 354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89" name="Oval 355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90" name="Oval 356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91" name="Oval 357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592" name="Oval 358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608" name="Group 359"/>
                  <p:cNvGrpSpPr/>
                  <p:nvPr/>
                </p:nvGrpSpPr>
                <p:grpSpPr>
                  <a:xfrm>
                    <a:off x="318064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595" name="Oval 360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96" name="Line 361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97" name="Line 362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98" name="Oval 363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599" name="Line 364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607" name="Group 365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600" name="Oval 366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01" name="Oval 367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02" name="Oval 368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03" name="Oval 369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04" name="Oval 370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05" name="Oval 371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06" name="Oval 372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622" name="Group 373"/>
                  <p:cNvGrpSpPr/>
                  <p:nvPr/>
                </p:nvGrpSpPr>
                <p:grpSpPr>
                  <a:xfrm>
                    <a:off x="159032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609" name="Oval 374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10" name="Line 375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11" name="Line 376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12" name="Oval 377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13" name="Line 378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621" name="Group 379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614" name="Oval 380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15" name="Oval 381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16" name="Oval 382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17" name="Oval 383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18" name="Oval 384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19" name="Oval 385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20" name="Oval 386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636" name="Group 387"/>
                  <p:cNvGrpSpPr/>
                  <p:nvPr/>
                </p:nvGrpSpPr>
                <p:grpSpPr>
                  <a:xfrm>
                    <a:off x="0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623" name="Oval 388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24" name="Line 389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25" name="Line 390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26" name="Oval 391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27" name="Line 392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635" name="Group 393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628" name="Oval 394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29" name="Oval 395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30" name="Oval 396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31" name="Oval 397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32" name="Oval 398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33" name="Oval 399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34" name="Oval 400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750" name="Group 401"/>
                <p:cNvGrpSpPr/>
                <p:nvPr/>
              </p:nvGrpSpPr>
              <p:grpSpPr>
                <a:xfrm>
                  <a:off x="0" y="475487"/>
                  <a:ext cx="1244601" cy="438914"/>
                  <a:chOff x="0" y="0"/>
                  <a:chExt cx="1244599" cy="438913"/>
                </a:xfrm>
              </p:grpSpPr>
              <p:grpSp>
                <p:nvGrpSpPr>
                  <p:cNvPr id="3651" name="Group 402"/>
                  <p:cNvGrpSpPr/>
                  <p:nvPr/>
                </p:nvGrpSpPr>
                <p:grpSpPr>
                  <a:xfrm>
                    <a:off x="0" y="-1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638" name="Oval 403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39" name="Line 404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40" name="Line 405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41" name="Oval 406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42" name="Line 407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650" name="Group 408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643" name="Oval 409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44" name="Oval 410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45" name="Oval 411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46" name="Oval 412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47" name="Oval 413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48" name="Oval 414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49" name="Oval 415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665" name="Group 416"/>
                  <p:cNvGrpSpPr/>
                  <p:nvPr/>
                </p:nvGrpSpPr>
                <p:grpSpPr>
                  <a:xfrm>
                    <a:off x="159032" y="-1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652" name="Oval 417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53" name="Line 418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54" name="Line 419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55" name="Oval 420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56" name="Line 421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664" name="Group 422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657" name="Oval 423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58" name="Oval 424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59" name="Oval 425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60" name="Oval 426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61" name="Oval 427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62" name="Oval 428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63" name="Oval 429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679" name="Group 430"/>
                  <p:cNvGrpSpPr/>
                  <p:nvPr/>
                </p:nvGrpSpPr>
                <p:grpSpPr>
                  <a:xfrm>
                    <a:off x="318065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666" name="Oval 431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67" name="Line 432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68" name="Line 433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69" name="Oval 434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70" name="Line 435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678" name="Group 436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671" name="Oval 437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72" name="Oval 438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73" name="Oval 439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74" name="Oval 440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75" name="Oval 441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76" name="Oval 442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77" name="Oval 443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693" name="Group 444"/>
                  <p:cNvGrpSpPr/>
                  <p:nvPr/>
                </p:nvGrpSpPr>
                <p:grpSpPr>
                  <a:xfrm>
                    <a:off x="477097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680" name="Oval 445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81" name="Line 446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82" name="Line 447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83" name="Oval 448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84" name="Line 449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692" name="Group 450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685" name="Oval 451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86" name="Oval 452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87" name="Oval 453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88" name="Oval 454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89" name="Oval 455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90" name="Oval 456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691" name="Oval 457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707" name="Group 458"/>
                  <p:cNvGrpSpPr/>
                  <p:nvPr/>
                </p:nvGrpSpPr>
                <p:grpSpPr>
                  <a:xfrm>
                    <a:off x="643044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694" name="Oval 459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95" name="Line 460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96" name="Line 461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97" name="Oval 462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698" name="Line 463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706" name="Group 464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699" name="Oval 465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00" name="Oval 466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01" name="Oval 467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02" name="Oval 468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03" name="Oval 469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04" name="Oval 470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05" name="Oval 471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721" name="Group 472"/>
                  <p:cNvGrpSpPr/>
                  <p:nvPr/>
                </p:nvGrpSpPr>
                <p:grpSpPr>
                  <a:xfrm>
                    <a:off x="802076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708" name="Oval 473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09" name="Line 474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10" name="Line 475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11" name="Oval 476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12" name="Line 477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720" name="Group 478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713" name="Oval 479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14" name="Oval 480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15" name="Oval 481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16" name="Oval 482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17" name="Oval 483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18" name="Oval 484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19" name="Oval 485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735" name="Group 486"/>
                  <p:cNvGrpSpPr/>
                  <p:nvPr/>
                </p:nvGrpSpPr>
                <p:grpSpPr>
                  <a:xfrm>
                    <a:off x="961108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722" name="Oval 487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23" name="Line 488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24" name="Line 489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25" name="Oval 490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26" name="Line 491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734" name="Group 492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727" name="Oval 493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28" name="Oval 494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29" name="Oval 495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30" name="Oval 496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31" name="Oval 497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32" name="Oval 498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33" name="Oval 499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749" name="Group 500"/>
                  <p:cNvGrpSpPr/>
                  <p:nvPr/>
                </p:nvGrpSpPr>
                <p:grpSpPr>
                  <a:xfrm>
                    <a:off x="1120140" y="-1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736" name="Oval 501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37" name="Line 502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38" name="Line 503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39" name="Oval 504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40" name="Line 505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748" name="Group 506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741" name="Oval 507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42" name="Oval 508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43" name="Oval 509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44" name="Oval 510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45" name="Oval 511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46" name="Oval 512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47" name="Oval 513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3978" name="Group 514"/>
              <p:cNvGrpSpPr/>
              <p:nvPr/>
            </p:nvGrpSpPr>
            <p:grpSpPr>
              <a:xfrm>
                <a:off x="1270000" y="-1"/>
                <a:ext cx="1244601" cy="914402"/>
                <a:chOff x="0" y="0"/>
                <a:chExt cx="1244600" cy="914401"/>
              </a:xfrm>
            </p:grpSpPr>
            <p:grpSp>
              <p:nvGrpSpPr>
                <p:cNvPr id="3864" name="Group 515"/>
                <p:cNvGrpSpPr/>
                <p:nvPr/>
              </p:nvGrpSpPr>
              <p:grpSpPr>
                <a:xfrm>
                  <a:off x="-1" y="-1"/>
                  <a:ext cx="1244601" cy="438914"/>
                  <a:chOff x="0" y="0"/>
                  <a:chExt cx="1244599" cy="438913"/>
                </a:xfrm>
              </p:grpSpPr>
              <p:grpSp>
                <p:nvGrpSpPr>
                  <p:cNvPr id="3765" name="Group 516"/>
                  <p:cNvGrpSpPr/>
                  <p:nvPr/>
                </p:nvGrpSpPr>
                <p:grpSpPr>
                  <a:xfrm>
                    <a:off x="1120139" y="0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752" name="Oval 517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53" name="Line 518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54" name="Line 519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55" name="Oval 520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56" name="Line 521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764" name="Group 522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757" name="Oval 523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58" name="Oval 524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59" name="Oval 525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60" name="Oval 526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61" name="Oval 527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62" name="Oval 528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63" name="Oval 529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779" name="Group 530"/>
                  <p:cNvGrpSpPr/>
                  <p:nvPr/>
                </p:nvGrpSpPr>
                <p:grpSpPr>
                  <a:xfrm>
                    <a:off x="961107" y="0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766" name="Oval 531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67" name="Line 532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68" name="Line 533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69" name="Oval 534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70" name="Line 535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778" name="Group 536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771" name="Oval 537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72" name="Oval 538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73" name="Oval 539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74" name="Oval 540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75" name="Oval 541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76" name="Oval 542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77" name="Oval 543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793" name="Group 544"/>
                  <p:cNvGrpSpPr/>
                  <p:nvPr/>
                </p:nvGrpSpPr>
                <p:grpSpPr>
                  <a:xfrm>
                    <a:off x="802075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780" name="Oval 545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81" name="Line 546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82" name="Line 547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83" name="Oval 548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84" name="Line 549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792" name="Group 550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785" name="Oval 551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86" name="Oval 552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87" name="Oval 553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88" name="Oval 554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89" name="Oval 555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90" name="Oval 556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791" name="Oval 557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807" name="Group 558"/>
                  <p:cNvGrpSpPr/>
                  <p:nvPr/>
                </p:nvGrpSpPr>
                <p:grpSpPr>
                  <a:xfrm>
                    <a:off x="643043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794" name="Oval 559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95" name="Line 560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96" name="Line 561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97" name="Oval 562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798" name="Line 563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806" name="Group 564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799" name="Oval 565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00" name="Oval 566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01" name="Oval 567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02" name="Oval 568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03" name="Oval 569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04" name="Oval 570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05" name="Oval 571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821" name="Group 572"/>
                  <p:cNvGrpSpPr/>
                  <p:nvPr/>
                </p:nvGrpSpPr>
                <p:grpSpPr>
                  <a:xfrm>
                    <a:off x="477096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808" name="Oval 573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09" name="Line 574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10" name="Line 575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11" name="Oval 576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12" name="Line 577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820" name="Group 578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813" name="Oval 579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14" name="Oval 580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15" name="Oval 581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16" name="Oval 582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17" name="Oval 583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18" name="Oval 584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19" name="Oval 585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835" name="Group 586"/>
                  <p:cNvGrpSpPr/>
                  <p:nvPr/>
                </p:nvGrpSpPr>
                <p:grpSpPr>
                  <a:xfrm>
                    <a:off x="318064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822" name="Oval 587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23" name="Line 588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24" name="Line 589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25" name="Oval 590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26" name="Line 591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834" name="Group 592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827" name="Oval 593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28" name="Oval 594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29" name="Oval 595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30" name="Oval 596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31" name="Oval 597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32" name="Oval 598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33" name="Oval 599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849" name="Group 600"/>
                  <p:cNvGrpSpPr/>
                  <p:nvPr/>
                </p:nvGrpSpPr>
                <p:grpSpPr>
                  <a:xfrm>
                    <a:off x="159032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836" name="Oval 601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37" name="Line 602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38" name="Line 603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39" name="Oval 604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40" name="Line 605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848" name="Group 606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841" name="Oval 607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42" name="Oval 608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43" name="Oval 609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44" name="Oval 610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45" name="Oval 611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46" name="Oval 612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47" name="Oval 613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863" name="Group 614"/>
                  <p:cNvGrpSpPr/>
                  <p:nvPr/>
                </p:nvGrpSpPr>
                <p:grpSpPr>
                  <a:xfrm>
                    <a:off x="0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850" name="Oval 615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51" name="Line 616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52" name="Line 617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53" name="Oval 618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54" name="Line 619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862" name="Group 620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855" name="Oval 621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56" name="Oval 622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57" name="Oval 623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58" name="Oval 624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59" name="Oval 625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60" name="Oval 626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61" name="Oval 627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3977" name="Group 628"/>
                <p:cNvGrpSpPr/>
                <p:nvPr/>
              </p:nvGrpSpPr>
              <p:grpSpPr>
                <a:xfrm>
                  <a:off x="0" y="475487"/>
                  <a:ext cx="1244601" cy="438914"/>
                  <a:chOff x="0" y="0"/>
                  <a:chExt cx="1244599" cy="438913"/>
                </a:xfrm>
              </p:grpSpPr>
              <p:grpSp>
                <p:nvGrpSpPr>
                  <p:cNvPr id="3878" name="Group 629"/>
                  <p:cNvGrpSpPr/>
                  <p:nvPr/>
                </p:nvGrpSpPr>
                <p:grpSpPr>
                  <a:xfrm>
                    <a:off x="0" y="-1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865" name="Oval 630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66" name="Line 631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67" name="Line 632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68" name="Oval 633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69" name="Line 634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877" name="Group 635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870" name="Oval 636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71" name="Oval 637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72" name="Oval 638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73" name="Oval 639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74" name="Oval 640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75" name="Oval 641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76" name="Oval 642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892" name="Group 643"/>
                  <p:cNvGrpSpPr/>
                  <p:nvPr/>
                </p:nvGrpSpPr>
                <p:grpSpPr>
                  <a:xfrm>
                    <a:off x="159032" y="-1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879" name="Oval 644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80" name="Line 645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81" name="Line 646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82" name="Oval 647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83" name="Line 648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891" name="Group 649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884" name="Oval 650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85" name="Oval 651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86" name="Oval 652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87" name="Oval 653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88" name="Oval 654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89" name="Oval 655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90" name="Oval 656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906" name="Group 657"/>
                  <p:cNvGrpSpPr/>
                  <p:nvPr/>
                </p:nvGrpSpPr>
                <p:grpSpPr>
                  <a:xfrm>
                    <a:off x="318065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893" name="Oval 658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94" name="Line 659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95" name="Line 660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96" name="Oval 661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897" name="Line 662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905" name="Group 663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898" name="Oval 664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899" name="Oval 665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00" name="Oval 666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01" name="Oval 667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02" name="Oval 668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03" name="Oval 669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04" name="Oval 670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920" name="Group 671"/>
                  <p:cNvGrpSpPr/>
                  <p:nvPr/>
                </p:nvGrpSpPr>
                <p:grpSpPr>
                  <a:xfrm>
                    <a:off x="477097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907" name="Oval 672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08" name="Line 673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09" name="Line 674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10" name="Oval 675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11" name="Line 676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919" name="Group 677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912" name="Oval 678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13" name="Oval 679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14" name="Oval 680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15" name="Oval 681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16" name="Oval 682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17" name="Oval 683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18" name="Oval 684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934" name="Group 685"/>
                  <p:cNvGrpSpPr/>
                  <p:nvPr/>
                </p:nvGrpSpPr>
                <p:grpSpPr>
                  <a:xfrm>
                    <a:off x="643044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921" name="Oval 686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22" name="Line 687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23" name="Line 688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24" name="Oval 689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25" name="Line 690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933" name="Group 691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926" name="Oval 692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27" name="Oval 693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28" name="Oval 694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29" name="Oval 695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30" name="Oval 696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31" name="Oval 697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32" name="Oval 698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948" name="Group 699"/>
                  <p:cNvGrpSpPr/>
                  <p:nvPr/>
                </p:nvGrpSpPr>
                <p:grpSpPr>
                  <a:xfrm>
                    <a:off x="802076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935" name="Oval 700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36" name="Line 701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37" name="Line 702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38" name="Oval 703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39" name="Line 704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947" name="Group 705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940" name="Oval 706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41" name="Oval 707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42" name="Oval 708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43" name="Oval 709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44" name="Oval 710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45" name="Oval 711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46" name="Oval 712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962" name="Group 713"/>
                  <p:cNvGrpSpPr/>
                  <p:nvPr/>
                </p:nvGrpSpPr>
                <p:grpSpPr>
                  <a:xfrm>
                    <a:off x="961108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3949" name="Oval 714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50" name="Line 715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51" name="Line 716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52" name="Oval 717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53" name="Line 718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961" name="Group 719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954" name="Oval 720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55" name="Oval 721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56" name="Oval 722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57" name="Oval 723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58" name="Oval 724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59" name="Oval 725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60" name="Oval 726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3976" name="Group 727"/>
                  <p:cNvGrpSpPr/>
                  <p:nvPr/>
                </p:nvGrpSpPr>
                <p:grpSpPr>
                  <a:xfrm>
                    <a:off x="1120140" y="-1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963" name="Oval 728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64" name="Line 729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65" name="Line 730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66" name="Oval 731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67" name="Line 732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975" name="Group 733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3968" name="Oval 734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69" name="Oval 735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70" name="Oval 736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71" name="Oval 737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72" name="Oval 738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73" name="Oval 739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74" name="Oval 740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</p:grpSp>
          </p:grpSp>
          <p:grpSp>
            <p:nvGrpSpPr>
              <p:cNvPr id="4205" name="Group 742"/>
              <p:cNvGrpSpPr/>
              <p:nvPr/>
            </p:nvGrpSpPr>
            <p:grpSpPr>
              <a:xfrm>
                <a:off x="2540000" y="-1"/>
                <a:ext cx="1244601" cy="914402"/>
                <a:chOff x="0" y="0"/>
                <a:chExt cx="1244600" cy="914401"/>
              </a:xfrm>
            </p:grpSpPr>
            <p:grpSp>
              <p:nvGrpSpPr>
                <p:cNvPr id="4091" name="Group 743"/>
                <p:cNvGrpSpPr/>
                <p:nvPr/>
              </p:nvGrpSpPr>
              <p:grpSpPr>
                <a:xfrm>
                  <a:off x="-1" y="-1"/>
                  <a:ext cx="1244601" cy="438914"/>
                  <a:chOff x="0" y="0"/>
                  <a:chExt cx="1244599" cy="438913"/>
                </a:xfrm>
              </p:grpSpPr>
              <p:grpSp>
                <p:nvGrpSpPr>
                  <p:cNvPr id="3992" name="Group 744"/>
                  <p:cNvGrpSpPr/>
                  <p:nvPr/>
                </p:nvGrpSpPr>
                <p:grpSpPr>
                  <a:xfrm>
                    <a:off x="1120139" y="0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979" name="Oval 745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80" name="Line 746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81" name="Line 747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82" name="Oval 748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83" name="Line 749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3991" name="Group 750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984" name="Oval 751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85" name="Oval 752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86" name="Oval 753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87" name="Oval 754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88" name="Oval 755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89" name="Oval 756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90" name="Oval 757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06" name="Group 758"/>
                  <p:cNvGrpSpPr/>
                  <p:nvPr/>
                </p:nvGrpSpPr>
                <p:grpSpPr>
                  <a:xfrm>
                    <a:off x="961107" y="0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3993" name="Oval 759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94" name="Line 760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95" name="Line 761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96" name="Oval 762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3997" name="Line 763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005" name="Group 764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3998" name="Oval 765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3999" name="Oval 766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00" name="Oval 767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01" name="Oval 768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02" name="Oval 769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03" name="Oval 770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04" name="Oval 771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20" name="Group 772"/>
                  <p:cNvGrpSpPr/>
                  <p:nvPr/>
                </p:nvGrpSpPr>
                <p:grpSpPr>
                  <a:xfrm>
                    <a:off x="802075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007" name="Oval 773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08" name="Line 774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09" name="Line 775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10" name="Oval 776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11" name="Line 777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019" name="Group 778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4012" name="Oval 779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13" name="Oval 780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14" name="Oval 781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15" name="Oval 782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16" name="Oval 783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17" name="Oval 784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18" name="Oval 785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34" name="Group 786"/>
                  <p:cNvGrpSpPr/>
                  <p:nvPr/>
                </p:nvGrpSpPr>
                <p:grpSpPr>
                  <a:xfrm>
                    <a:off x="643043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021" name="Oval 787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22" name="Line 788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23" name="Line 789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24" name="Oval 790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25" name="Line 791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033" name="Group 792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4026" name="Oval 793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27" name="Oval 794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28" name="Oval 795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29" name="Oval 796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30" name="Oval 797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31" name="Oval 798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32" name="Oval 799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48" name="Group 800"/>
                  <p:cNvGrpSpPr/>
                  <p:nvPr/>
                </p:nvGrpSpPr>
                <p:grpSpPr>
                  <a:xfrm>
                    <a:off x="477096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035" name="Oval 801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36" name="Line 802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37" name="Line 803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38" name="Oval 804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39" name="Line 805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047" name="Group 806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4040" name="Oval 807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41" name="Oval 808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42" name="Oval 809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43" name="Oval 810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44" name="Oval 811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45" name="Oval 812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46" name="Oval 813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62" name="Group 814"/>
                  <p:cNvGrpSpPr/>
                  <p:nvPr/>
                </p:nvGrpSpPr>
                <p:grpSpPr>
                  <a:xfrm>
                    <a:off x="318064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049" name="Oval 815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50" name="Line 816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51" name="Line 817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52" name="Oval 818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53" name="Line 819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061" name="Group 820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4054" name="Oval 821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55" name="Oval 822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56" name="Oval 823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57" name="Oval 824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58" name="Oval 825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59" name="Oval 826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60" name="Oval 827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76" name="Group 828"/>
                  <p:cNvGrpSpPr/>
                  <p:nvPr/>
                </p:nvGrpSpPr>
                <p:grpSpPr>
                  <a:xfrm>
                    <a:off x="159032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063" name="Oval 829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64" name="Line 830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65" name="Line 831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66" name="Oval 832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67" name="Line 833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075" name="Group 834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4068" name="Oval 835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69" name="Oval 836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70" name="Oval 837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71" name="Oval 838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72" name="Oval 839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73" name="Oval 840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74" name="Oval 841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090" name="Group 842"/>
                  <p:cNvGrpSpPr/>
                  <p:nvPr/>
                </p:nvGrpSpPr>
                <p:grpSpPr>
                  <a:xfrm>
                    <a:off x="0" y="0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077" name="Oval 843"/>
                    <p:cNvSpPr/>
                    <p:nvPr/>
                  </p:nvSpPr>
                  <p:spPr>
                    <a:xfrm rot="16200000">
                      <a:off x="821" y="-822"/>
                      <a:ext cx="60755" cy="62398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78" name="Line 844"/>
                    <p:cNvSpPr/>
                    <p:nvPr/>
                  </p:nvSpPr>
                  <p:spPr>
                    <a:xfrm flipV="1">
                      <a:off x="29395" y="12724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79" name="Line 845"/>
                    <p:cNvSpPr/>
                    <p:nvPr/>
                  </p:nvSpPr>
                  <p:spPr>
                    <a:xfrm>
                      <a:off x="12980" y="31012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80" name="Oval 846"/>
                    <p:cNvSpPr/>
                    <p:nvPr/>
                  </p:nvSpPr>
                  <p:spPr>
                    <a:xfrm rot="16200000">
                      <a:off x="50667" y="35316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81" name="Line 847"/>
                    <p:cNvSpPr/>
                    <p:nvPr/>
                  </p:nvSpPr>
                  <p:spPr>
                    <a:xfrm flipV="1">
                      <a:off x="87088" y="51455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089" name="Group 848"/>
                    <p:cNvGrpSpPr/>
                    <p:nvPr/>
                  </p:nvGrpSpPr>
                  <p:grpSpPr>
                    <a:xfrm>
                      <a:off x="9675" y="111588"/>
                      <a:ext cx="112116" cy="327326"/>
                      <a:chOff x="0" y="0"/>
                      <a:chExt cx="112114" cy="327324"/>
                    </a:xfrm>
                  </p:grpSpPr>
                  <p:sp>
                    <p:nvSpPr>
                      <p:cNvPr id="4082" name="Oval 849"/>
                      <p:cNvSpPr/>
                      <p:nvPr/>
                    </p:nvSpPr>
                    <p:spPr>
                      <a:xfrm rot="5400000">
                        <a:off x="50324" y="-2276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83" name="Oval 850"/>
                      <p:cNvSpPr/>
                      <p:nvPr/>
                    </p:nvSpPr>
                    <p:spPr>
                      <a:xfrm rot="5400000">
                        <a:off x="2275" y="4235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84" name="Oval 851"/>
                      <p:cNvSpPr/>
                      <p:nvPr/>
                    </p:nvSpPr>
                    <p:spPr>
                      <a:xfrm rot="5400000">
                        <a:off x="50324" y="8699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85" name="Oval 852"/>
                      <p:cNvSpPr/>
                      <p:nvPr/>
                    </p:nvSpPr>
                    <p:spPr>
                      <a:xfrm rot="5400000">
                        <a:off x="2275" y="13162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86" name="Oval 853"/>
                      <p:cNvSpPr/>
                      <p:nvPr/>
                    </p:nvSpPr>
                    <p:spPr>
                      <a:xfrm rot="5400000">
                        <a:off x="50324" y="17626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87" name="Oval 854"/>
                      <p:cNvSpPr/>
                      <p:nvPr/>
                    </p:nvSpPr>
                    <p:spPr>
                      <a:xfrm rot="5400000">
                        <a:off x="2275" y="220899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88" name="Oval 855"/>
                      <p:cNvSpPr/>
                      <p:nvPr/>
                    </p:nvSpPr>
                    <p:spPr>
                      <a:xfrm rot="5400000">
                        <a:off x="50324" y="265534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204" name="Group 856"/>
                <p:cNvGrpSpPr/>
                <p:nvPr/>
              </p:nvGrpSpPr>
              <p:grpSpPr>
                <a:xfrm>
                  <a:off x="0" y="475487"/>
                  <a:ext cx="1244601" cy="438914"/>
                  <a:chOff x="0" y="0"/>
                  <a:chExt cx="1244599" cy="438913"/>
                </a:xfrm>
              </p:grpSpPr>
              <p:grpSp>
                <p:nvGrpSpPr>
                  <p:cNvPr id="4105" name="Group 857"/>
                  <p:cNvGrpSpPr/>
                  <p:nvPr/>
                </p:nvGrpSpPr>
                <p:grpSpPr>
                  <a:xfrm>
                    <a:off x="0" y="-1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4092" name="Oval 858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93" name="Line 859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94" name="Line 860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95" name="Oval 861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096" name="Line 862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104" name="Group 863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4097" name="Oval 864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98" name="Oval 865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099" name="Oval 866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00" name="Oval 867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01" name="Oval 868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02" name="Oval 869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03" name="Oval 870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119" name="Group 871"/>
                  <p:cNvGrpSpPr/>
                  <p:nvPr/>
                </p:nvGrpSpPr>
                <p:grpSpPr>
                  <a:xfrm>
                    <a:off x="159032" y="-1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4106" name="Oval 872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07" name="Line 873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08" name="Line 874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09" name="Oval 875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10" name="Line 876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118" name="Group 877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4111" name="Oval 878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12" name="Oval 879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13" name="Oval 880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14" name="Oval 881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15" name="Oval 882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16" name="Oval 883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17" name="Oval 884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133" name="Group 885"/>
                  <p:cNvGrpSpPr/>
                  <p:nvPr/>
                </p:nvGrpSpPr>
                <p:grpSpPr>
                  <a:xfrm>
                    <a:off x="318065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120" name="Oval 886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21" name="Line 887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22" name="Line 888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23" name="Oval 889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24" name="Line 890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132" name="Group 891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4125" name="Oval 892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26" name="Oval 893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27" name="Oval 894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28" name="Oval 895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29" name="Oval 896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30" name="Oval 897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31" name="Oval 898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147" name="Group 899"/>
                  <p:cNvGrpSpPr/>
                  <p:nvPr/>
                </p:nvGrpSpPr>
                <p:grpSpPr>
                  <a:xfrm>
                    <a:off x="477097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134" name="Oval 900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35" name="Line 901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36" name="Line 902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37" name="Oval 903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38" name="Line 904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146" name="Group 905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4139" name="Oval 906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40" name="Oval 907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41" name="Oval 908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42" name="Oval 909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43" name="Oval 910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44" name="Oval 911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45" name="Oval 912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161" name="Group 913"/>
                  <p:cNvGrpSpPr/>
                  <p:nvPr/>
                </p:nvGrpSpPr>
                <p:grpSpPr>
                  <a:xfrm>
                    <a:off x="643044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148" name="Oval 914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49" name="Line 915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50" name="Line 916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51" name="Oval 917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52" name="Line 918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160" name="Group 919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4153" name="Oval 920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54" name="Oval 921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55" name="Oval 922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56" name="Oval 923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57" name="Oval 924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58" name="Oval 925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59" name="Oval 926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175" name="Group 927"/>
                  <p:cNvGrpSpPr/>
                  <p:nvPr/>
                </p:nvGrpSpPr>
                <p:grpSpPr>
                  <a:xfrm>
                    <a:off x="802076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162" name="Oval 928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63" name="Line 929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64" name="Line 930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65" name="Oval 931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66" name="Line 932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174" name="Group 933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4167" name="Oval 934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68" name="Oval 935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69" name="Oval 936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70" name="Oval 937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71" name="Oval 938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72" name="Oval 939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73" name="Oval 940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189" name="Group 941"/>
                  <p:cNvGrpSpPr/>
                  <p:nvPr/>
                </p:nvGrpSpPr>
                <p:grpSpPr>
                  <a:xfrm>
                    <a:off x="961108" y="-1"/>
                    <a:ext cx="124460" cy="438914"/>
                    <a:chOff x="0" y="0"/>
                    <a:chExt cx="124459" cy="438913"/>
                  </a:xfrm>
                </p:grpSpPr>
                <p:sp>
                  <p:nvSpPr>
                    <p:cNvPr id="4176" name="Oval 942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77" name="Line 943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78" name="Line 944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79" name="Oval 945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80" name="Line 946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188" name="Group 947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4181" name="Oval 948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82" name="Oval 949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83" name="Oval 950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84" name="Oval 951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85" name="Oval 952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86" name="Oval 953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87" name="Oval 954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4203" name="Group 955"/>
                  <p:cNvGrpSpPr/>
                  <p:nvPr/>
                </p:nvGrpSpPr>
                <p:grpSpPr>
                  <a:xfrm>
                    <a:off x="1120140" y="-1"/>
                    <a:ext cx="124461" cy="438914"/>
                    <a:chOff x="0" y="0"/>
                    <a:chExt cx="124459" cy="438913"/>
                  </a:xfrm>
                </p:grpSpPr>
                <p:sp>
                  <p:nvSpPr>
                    <p:cNvPr id="4190" name="Oval 956"/>
                    <p:cNvSpPr/>
                    <p:nvPr/>
                  </p:nvSpPr>
                  <p:spPr>
                    <a:xfrm rot="5400000">
                      <a:off x="62884" y="377338"/>
                      <a:ext cx="60755" cy="62397"/>
                    </a:xfrm>
                    <a:prstGeom prst="ellipse">
                      <a:avLst/>
                    </a:prstGeom>
                    <a:solidFill>
                      <a:srgbClr val="FF3300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91" name="Line 957"/>
                    <p:cNvSpPr/>
                    <p:nvPr/>
                  </p:nvSpPr>
                  <p:spPr>
                    <a:xfrm flipH="1">
                      <a:off x="95063" y="390882"/>
                      <a:ext cx="1" cy="36577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92" name="Line 958"/>
                    <p:cNvSpPr/>
                    <p:nvPr/>
                  </p:nvSpPr>
                  <p:spPr>
                    <a:xfrm flipH="1">
                      <a:off x="75377" y="407900"/>
                      <a:ext cx="37372" cy="1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93" name="Oval 959"/>
                    <p:cNvSpPr/>
                    <p:nvPr/>
                  </p:nvSpPr>
                  <p:spPr>
                    <a:xfrm rot="5400000">
                      <a:off x="950" y="328854"/>
                      <a:ext cx="72843" cy="74743"/>
                    </a:xfrm>
                    <a:prstGeom prst="ellipse">
                      <a:avLst/>
                    </a:prstGeom>
                    <a:solidFill>
                      <a:srgbClr val="00CCFF"/>
                    </a:solidFill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4194" name="Line 960"/>
                    <p:cNvSpPr/>
                    <p:nvPr/>
                  </p:nvSpPr>
                  <p:spPr>
                    <a:xfrm flipH="1">
                      <a:off x="37037" y="343752"/>
                      <a:ext cx="334" cy="43706"/>
                    </a:xfrm>
                    <a:prstGeom prst="line">
                      <a:avLst/>
                    </a:prstGeom>
                    <a:noFill/>
                    <a:ln w="5715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grpSp>
                  <p:nvGrpSpPr>
                    <p:cNvPr id="4202" name="Group 961"/>
                    <p:cNvGrpSpPr/>
                    <p:nvPr/>
                  </p:nvGrpSpPr>
                  <p:grpSpPr>
                    <a:xfrm>
                      <a:off x="2668" y="0"/>
                      <a:ext cx="112116" cy="327325"/>
                      <a:chOff x="0" y="0"/>
                      <a:chExt cx="112114" cy="327324"/>
                    </a:xfrm>
                  </p:grpSpPr>
                  <p:sp>
                    <p:nvSpPr>
                      <p:cNvPr id="4195" name="Oval 962"/>
                      <p:cNvSpPr/>
                      <p:nvPr/>
                    </p:nvSpPr>
                    <p:spPr>
                      <a:xfrm rot="16200000">
                        <a:off x="2275" y="26553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96" name="Oval 963"/>
                      <p:cNvSpPr/>
                      <p:nvPr/>
                    </p:nvSpPr>
                    <p:spPr>
                      <a:xfrm rot="16200000">
                        <a:off x="50324" y="22089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97" name="Oval 964"/>
                      <p:cNvSpPr/>
                      <p:nvPr/>
                    </p:nvSpPr>
                    <p:spPr>
                      <a:xfrm rot="16200000">
                        <a:off x="2275" y="17626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98" name="Oval 965"/>
                      <p:cNvSpPr/>
                      <p:nvPr/>
                    </p:nvSpPr>
                    <p:spPr>
                      <a:xfrm rot="16200000">
                        <a:off x="50324" y="13162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199" name="Oval 966"/>
                      <p:cNvSpPr/>
                      <p:nvPr/>
                    </p:nvSpPr>
                    <p:spPr>
                      <a:xfrm rot="16200000">
                        <a:off x="2275" y="86994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200" name="Oval 967"/>
                      <p:cNvSpPr/>
                      <p:nvPr/>
                    </p:nvSpPr>
                    <p:spPr>
                      <a:xfrm rot="16200000">
                        <a:off x="50324" y="42359"/>
                        <a:ext cx="59515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4201" name="Oval 968"/>
                      <p:cNvSpPr/>
                      <p:nvPr/>
                    </p:nvSpPr>
                    <p:spPr>
                      <a:xfrm rot="16200000">
                        <a:off x="2275" y="-2276"/>
                        <a:ext cx="59516" cy="64067"/>
                      </a:xfrm>
                      <a:prstGeom prst="ellipse">
                        <a:avLst/>
                      </a:prstGeom>
                      <a:solidFill>
                        <a:srgbClr val="FFCC00"/>
                      </a:solidFill>
                      <a:ln w="12700" cap="flat">
                        <a:solidFill>
                          <a:srgbClr val="FFFFFF"/>
                        </a:solidFill>
                        <a:prstDash val="solid"/>
                        <a:round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  <a:endParaRPr/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210" name="Rectangle 6"/>
          <p:cNvSpPr txBox="1"/>
          <p:nvPr/>
        </p:nvSpPr>
        <p:spPr>
          <a:xfrm>
            <a:off x="228600" y="1295400"/>
            <a:ext cx="8686800" cy="4982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Which is constructed out of exactly such a “lipid bilayer” layer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And does not actually involve atomic bonding BETWEEN the lipid molecules!</a:t>
            </a:r>
            <a:endParaRPr sz="1000"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Source: The World of the Cell, W.M. Becker, J.B. Reece and M.F. Poenie, Benjamin/Cummings Publishing, 3</a:t>
            </a:r>
            <a:r>
              <a:rPr baseline="30000"/>
              <a:t>rd</a:t>
            </a:r>
            <a:r>
              <a:t> edition, page 27</a:t>
            </a:r>
          </a:p>
        </p:txBody>
      </p:sp>
      <p:sp>
        <p:nvSpPr>
          <p:cNvPr id="4211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Which gives  . . . a cell membrane!</a:t>
            </a:r>
          </a:p>
        </p:txBody>
      </p:sp>
      <p:pic>
        <p:nvPicPr>
          <p:cNvPr id="421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2362200"/>
            <a:ext cx="7848600" cy="2951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21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But how does nature actually assemble such things?</a:t>
            </a:r>
          </a:p>
        </p:txBody>
      </p:sp>
      <p:sp>
        <p:nvSpPr>
          <p:cNvPr id="4216" name="Rectangle 4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534400" cy="5120526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Demonstration of how a virus shell might assemble:</a:t>
            </a:r>
            <a:endParaRPr sz="1600"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Uses plastic subunits with embedded magnets to simulate bonding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From the Molecular Graphics Laboratory of Professor Arthur J. Olson of the Scripps Institute </a:t>
            </a:r>
          </a:p>
          <a:p>
            <a:pPr algn="ctr">
              <a:defRPr sz="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http://mgl.scripps.edu/projects/tangible_models/movies</a:t>
            </a:r>
          </a:p>
        </p:txBody>
      </p:sp>
      <p:pic>
        <p:nvPicPr>
          <p:cNvPr id="421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9200" y="1981200"/>
            <a:ext cx="3200400" cy="27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8" name="Rectangle 7"/>
          <p:cNvSpPr txBox="1"/>
          <p:nvPr/>
        </p:nvSpPr>
        <p:spPr>
          <a:xfrm>
            <a:off x="4572000" y="3124200"/>
            <a:ext cx="4572000" cy="4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Supporting webpage with embedded animation:</a:t>
            </a:r>
          </a:p>
          <a:p>
            <a:pPr>
              <a:spcBef>
                <a:spcPts val="200"/>
              </a:spcBef>
              <a:defRPr sz="1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The Need for Self-Assembly - Supporting Materials - Animation_15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22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Or via computer animation:</a:t>
            </a:r>
          </a:p>
        </p:txBody>
      </p:sp>
      <p:sp>
        <p:nvSpPr>
          <p:cNvPr id="4222" name="Rectangle 3"/>
          <p:cNvSpPr txBox="1">
            <a:spLocks noGrp="1"/>
          </p:cNvSpPr>
          <p:nvPr>
            <p:ph type="body" idx="1"/>
          </p:nvPr>
        </p:nvSpPr>
        <p:spPr>
          <a:xfrm>
            <a:off x="381000" y="914400"/>
            <a:ext cx="8534400" cy="5542821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From the “Auto Cell Project”</a:t>
            </a:r>
            <a:r>
              <a:rPr sz="1600"/>
              <a:t>  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Shows not only how molecular fragments might assemble, but how their assembled structure would then produce more of the ingredient fragments!</a:t>
            </a:r>
          </a:p>
        </p:txBody>
      </p:sp>
      <p:pic>
        <p:nvPicPr>
          <p:cNvPr id="422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3581400"/>
            <a:ext cx="2362200" cy="1627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2819400"/>
            <a:ext cx="2324100" cy="1570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5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14600" y="1981200"/>
            <a:ext cx="2781300" cy="1885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6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0" y="1371600"/>
            <a:ext cx="2667000" cy="1817689"/>
          </a:xfrm>
          <a:prstGeom prst="rect">
            <a:avLst/>
          </a:prstGeom>
          <a:ln w="12700">
            <a:miter lim="400000"/>
          </a:ln>
        </p:spPr>
      </p:pic>
      <p:sp>
        <p:nvSpPr>
          <p:cNvPr id="4227" name="Rectangle 9"/>
          <p:cNvSpPr txBox="1"/>
          <p:nvPr/>
        </p:nvSpPr>
        <p:spPr>
          <a:xfrm>
            <a:off x="4648200" y="1295400"/>
            <a:ext cx="4267200" cy="452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Supporting webpage with embedded animation:</a:t>
            </a:r>
          </a:p>
          <a:p>
            <a:pPr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6"/>
              </a:rPr>
              <a:t>The Need for Self-Assembly - Supporting Materials - Animations_16_19</a:t>
            </a:r>
          </a:p>
        </p:txBody>
      </p:sp>
      <p:pic>
        <p:nvPicPr>
          <p:cNvPr id="4228" name="Picture 11" descr="Picture 1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6612" y="1978025"/>
            <a:ext cx="1397001" cy="1023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231" name="Rectangle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there is much more than mere atomic/molecular self-assembly!</a:t>
            </a:r>
          </a:p>
        </p:txBody>
      </p:sp>
      <p:sp>
        <p:nvSpPr>
          <p:cNvPr id="4232" name="Rectangle 4"/>
          <p:cNvSpPr txBox="1">
            <a:spLocks noGrp="1"/>
          </p:cNvSpPr>
          <p:nvPr>
            <p:ph type="body" sz="half" idx="1"/>
          </p:nvPr>
        </p:nvSpPr>
        <p:spPr>
          <a:xfrm>
            <a:off x="152400" y="2286000"/>
            <a:ext cx="8534400" cy="1524000"/>
          </a:xfrm>
          <a:prstGeom prst="rect">
            <a:avLst/>
          </a:prstGeom>
        </p:spPr>
        <p:txBody>
          <a:bodyPr/>
          <a:lstStyle/>
          <a:p>
            <a:pPr algn="ctr" defTabSz="832104">
              <a:defRPr sz="1820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To really get into </a:t>
            </a:r>
            <a:r>
              <a:rPr b="1">
                <a:solidFill>
                  <a:srgbClr val="FFCC00"/>
                </a:solidFill>
              </a:rPr>
              <a:t>PROGRAMMED</a:t>
            </a:r>
            <a:r>
              <a:t> self-assembly we need to learn about:</a:t>
            </a:r>
          </a:p>
          <a:p>
            <a:pPr algn="ctr" defTabSz="832104">
              <a:defRPr sz="1456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32104">
              <a:defRPr sz="1820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Organic chemistry → DNA Replication → Et Cetera</a:t>
            </a:r>
          </a:p>
          <a:p>
            <a:pPr algn="ctr" defTabSz="832104">
              <a:defRPr sz="1274"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 defTabSz="832104">
              <a:defRPr sz="1820" b="1" i="1">
                <a:solidFill>
                  <a:srgbClr val="FFCC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Topics of lectures to follow!!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23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Credits / Acknowledgements</a:t>
            </a:r>
          </a:p>
        </p:txBody>
      </p:sp>
      <p:sp>
        <p:nvSpPr>
          <p:cNvPr id="4236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Funding for this class was obtained from the National Science Foundation (under their Nanoscience Undergraduate Education program).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This set of notes was authored by John C. Bean who also created all figures not explicitly credited above.  </a:t>
            </a:r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6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6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defRPr sz="16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F33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Copyright John C. Bean</a:t>
            </a:r>
            <a:endParaRPr u="sng"/>
          </a:p>
          <a:p>
            <a:pPr algn="ctr">
              <a:defRPr sz="1400" u="sng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t>SELF-ASSEMBLY (most often) = Lower energy through organization</a:t>
            </a:r>
          </a:p>
        </p:txBody>
      </p:sp>
      <p:sp>
        <p:nvSpPr>
          <p:cNvPr id="14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91440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1) Trivial case – only one possible end state:		</a:t>
            </a:r>
          </a:p>
          <a:p>
            <a:pPr>
              <a:defRPr sz="12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	Start:		Finish:			</a:t>
            </a:r>
          </a:p>
        </p:txBody>
      </p:sp>
      <p:sp>
        <p:nvSpPr>
          <p:cNvPr id="148" name="Straight Connector 69"/>
          <p:cNvSpPr/>
          <p:nvPr/>
        </p:nvSpPr>
        <p:spPr>
          <a:xfrm>
            <a:off x="3048000" y="1981199"/>
            <a:ext cx="609601" cy="1589"/>
          </a:xfrm>
          <a:prstGeom prst="line">
            <a:avLst/>
          </a:prstGeom>
          <a:ln w="57150">
            <a:solidFill>
              <a:srgbClr val="FFD8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Straight Connector 71"/>
          <p:cNvSpPr/>
          <p:nvPr/>
        </p:nvSpPr>
        <p:spPr>
          <a:xfrm>
            <a:off x="4876799" y="2970213"/>
            <a:ext cx="609601" cy="1588"/>
          </a:xfrm>
          <a:prstGeom prst="line">
            <a:avLst/>
          </a:prstGeom>
          <a:ln w="57150">
            <a:solidFill>
              <a:srgbClr val="FFD8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Straight Connector 72"/>
          <p:cNvSpPr/>
          <p:nvPr/>
        </p:nvSpPr>
        <p:spPr>
          <a:xfrm>
            <a:off x="3048000" y="4572000"/>
            <a:ext cx="609601" cy="1589"/>
          </a:xfrm>
          <a:prstGeom prst="line">
            <a:avLst/>
          </a:prstGeom>
          <a:ln w="57150">
            <a:solidFill>
              <a:srgbClr val="FFD8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traight Connector 73"/>
          <p:cNvSpPr/>
          <p:nvPr/>
        </p:nvSpPr>
        <p:spPr>
          <a:xfrm>
            <a:off x="4876799" y="5715000"/>
            <a:ext cx="609601" cy="1589"/>
          </a:xfrm>
          <a:prstGeom prst="line">
            <a:avLst/>
          </a:prstGeom>
          <a:ln w="57150">
            <a:solidFill>
              <a:srgbClr val="FFD8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Straight Connector 75"/>
          <p:cNvSpPr/>
          <p:nvPr/>
        </p:nvSpPr>
        <p:spPr>
          <a:xfrm>
            <a:off x="4876799" y="4951412"/>
            <a:ext cx="609601" cy="1588"/>
          </a:xfrm>
          <a:prstGeom prst="line">
            <a:avLst/>
          </a:prstGeom>
          <a:ln w="57150">
            <a:solidFill>
              <a:srgbClr val="FFD8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traight Arrow Connector 77"/>
          <p:cNvSpPr/>
          <p:nvPr/>
        </p:nvSpPr>
        <p:spPr>
          <a:xfrm>
            <a:off x="3886200" y="2209799"/>
            <a:ext cx="762001" cy="685802"/>
          </a:xfrm>
          <a:prstGeom prst="line">
            <a:avLst/>
          </a:prstGeom>
          <a:ln w="38100">
            <a:solidFill>
              <a:srgbClr val="FFD8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Straight Arrow Connector 78"/>
          <p:cNvSpPr/>
          <p:nvPr/>
        </p:nvSpPr>
        <p:spPr>
          <a:xfrm>
            <a:off x="3886200" y="4952999"/>
            <a:ext cx="762001" cy="685802"/>
          </a:xfrm>
          <a:prstGeom prst="line">
            <a:avLst/>
          </a:prstGeom>
          <a:ln w="38100">
            <a:solidFill>
              <a:srgbClr val="FFD8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Straight Arrow Connector 82"/>
          <p:cNvSpPr/>
          <p:nvPr/>
        </p:nvSpPr>
        <p:spPr>
          <a:xfrm>
            <a:off x="3886199" y="4648200"/>
            <a:ext cx="838202" cy="304800"/>
          </a:xfrm>
          <a:prstGeom prst="line">
            <a:avLst/>
          </a:prstGeom>
          <a:ln w="38100">
            <a:solidFill>
              <a:srgbClr val="FFD800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Rectangle 3"/>
          <p:cNvSpPr txBox="1"/>
          <p:nvPr/>
        </p:nvSpPr>
        <p:spPr>
          <a:xfrm>
            <a:off x="228600" y="3505200"/>
            <a:ext cx="8686800" cy="904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2) More realistic – many possible end states (but one slightly favored):</a:t>
            </a:r>
          </a:p>
          <a:p>
            <a:pPr algn="l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Start:		Finish:</a:t>
            </a:r>
          </a:p>
        </p:txBody>
      </p:sp>
      <p:sp>
        <p:nvSpPr>
          <p:cNvPr id="157" name="Trapezoid 21"/>
          <p:cNvSpPr/>
          <p:nvPr/>
        </p:nvSpPr>
        <p:spPr>
          <a:xfrm rot="5400000">
            <a:off x="990600" y="17526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Trapezoid 22"/>
          <p:cNvSpPr/>
          <p:nvPr/>
        </p:nvSpPr>
        <p:spPr>
          <a:xfrm rot="16200000">
            <a:off x="1981200" y="17526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61" name="Group 29"/>
          <p:cNvGrpSpPr/>
          <p:nvPr/>
        </p:nvGrpSpPr>
        <p:grpSpPr>
          <a:xfrm>
            <a:off x="1524000" y="1785938"/>
            <a:ext cx="304801" cy="304801"/>
            <a:chOff x="0" y="0"/>
            <a:chExt cx="304800" cy="304800"/>
          </a:xfrm>
        </p:grpSpPr>
        <p:sp>
          <p:nvSpPr>
            <p:cNvPr id="159" name="Straight Connector 24"/>
            <p:cNvSpPr/>
            <p:nvPr/>
          </p:nvSpPr>
          <p:spPr>
            <a:xfrm>
              <a:off x="-1" y="152798"/>
              <a:ext cx="304802" cy="15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0" name="Straight Connector 26"/>
            <p:cNvSpPr/>
            <p:nvPr/>
          </p:nvSpPr>
          <p:spPr>
            <a:xfrm flipH="1">
              <a:off x="152399" y="-1"/>
              <a:ext cx="796" cy="30480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2" name="Trapezoid 30"/>
          <p:cNvSpPr/>
          <p:nvPr/>
        </p:nvSpPr>
        <p:spPr>
          <a:xfrm rot="16200000">
            <a:off x="6019800" y="27432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Trapezoid 31"/>
          <p:cNvSpPr/>
          <p:nvPr/>
        </p:nvSpPr>
        <p:spPr>
          <a:xfrm rot="5400000">
            <a:off x="6400800" y="27432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Trapezoid 35"/>
          <p:cNvSpPr/>
          <p:nvPr/>
        </p:nvSpPr>
        <p:spPr>
          <a:xfrm rot="16200000">
            <a:off x="6172200" y="55626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Trapezoid 36"/>
          <p:cNvSpPr/>
          <p:nvPr/>
        </p:nvSpPr>
        <p:spPr>
          <a:xfrm rot="5400000">
            <a:off x="6553200" y="55626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Trapezoid 37"/>
          <p:cNvSpPr/>
          <p:nvPr/>
        </p:nvSpPr>
        <p:spPr>
          <a:xfrm rot="5400000">
            <a:off x="6172200" y="48006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7" name="Trapezoid 38"/>
          <p:cNvSpPr/>
          <p:nvPr/>
        </p:nvSpPr>
        <p:spPr>
          <a:xfrm rot="16200000">
            <a:off x="6553200" y="48006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Trapezoid 39"/>
          <p:cNvSpPr/>
          <p:nvPr/>
        </p:nvSpPr>
        <p:spPr>
          <a:xfrm rot="5400000">
            <a:off x="990600" y="44196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Trapezoid 40"/>
          <p:cNvSpPr/>
          <p:nvPr/>
        </p:nvSpPr>
        <p:spPr>
          <a:xfrm rot="16200000">
            <a:off x="1981200" y="44196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72" name="Group 41"/>
          <p:cNvGrpSpPr/>
          <p:nvPr/>
        </p:nvGrpSpPr>
        <p:grpSpPr>
          <a:xfrm>
            <a:off x="1524000" y="4452937"/>
            <a:ext cx="304801" cy="304801"/>
            <a:chOff x="0" y="0"/>
            <a:chExt cx="304800" cy="304800"/>
          </a:xfrm>
        </p:grpSpPr>
        <p:sp>
          <p:nvSpPr>
            <p:cNvPr id="170" name="Straight Connector 42"/>
            <p:cNvSpPr/>
            <p:nvPr/>
          </p:nvSpPr>
          <p:spPr>
            <a:xfrm>
              <a:off x="-1" y="152798"/>
              <a:ext cx="304802" cy="15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" name="Straight Connector 43"/>
            <p:cNvSpPr/>
            <p:nvPr/>
          </p:nvSpPr>
          <p:spPr>
            <a:xfrm flipH="1">
              <a:off x="152399" y="-1"/>
              <a:ext cx="796" cy="30480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7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t>Or helped by catalysts and enzymes ("Semi Self-Assembly?")</a:t>
            </a:r>
          </a:p>
        </p:txBody>
      </p:sp>
      <p:sp>
        <p:nvSpPr>
          <p:cNvPr id="176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76200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3) CATALYSTS:  </a:t>
            </a:r>
            <a:r>
              <a:rPr b="1"/>
              <a:t>GUIDE</a:t>
            </a:r>
            <a:r>
              <a:t>  parts toward final LOWER ENERGY state:		</a:t>
            </a:r>
          </a:p>
          <a:p>
            <a:pPr>
              <a:defRPr sz="1800"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</a:p>
        </p:txBody>
      </p:sp>
      <p:sp>
        <p:nvSpPr>
          <p:cNvPr id="177" name="Trapezoid 21"/>
          <p:cNvSpPr/>
          <p:nvPr/>
        </p:nvSpPr>
        <p:spPr>
          <a:xfrm rot="5400000">
            <a:off x="533400" y="2246313"/>
            <a:ext cx="381000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Trapezoid 22"/>
          <p:cNvSpPr/>
          <p:nvPr/>
        </p:nvSpPr>
        <p:spPr>
          <a:xfrm rot="16200000">
            <a:off x="1524000" y="2246313"/>
            <a:ext cx="381000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1" name="Group 29"/>
          <p:cNvGrpSpPr/>
          <p:nvPr/>
        </p:nvGrpSpPr>
        <p:grpSpPr>
          <a:xfrm>
            <a:off x="1066800" y="2279649"/>
            <a:ext cx="304801" cy="304801"/>
            <a:chOff x="0" y="0"/>
            <a:chExt cx="304800" cy="304800"/>
          </a:xfrm>
        </p:grpSpPr>
        <p:sp>
          <p:nvSpPr>
            <p:cNvPr id="179" name="Straight Connector 24"/>
            <p:cNvSpPr/>
            <p:nvPr/>
          </p:nvSpPr>
          <p:spPr>
            <a:xfrm>
              <a:off x="-1" y="152798"/>
              <a:ext cx="304802" cy="1593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0" name="Straight Connector 26"/>
            <p:cNvSpPr/>
            <p:nvPr/>
          </p:nvSpPr>
          <p:spPr>
            <a:xfrm flipH="1">
              <a:off x="152399" y="-1"/>
              <a:ext cx="796" cy="30480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2" name="Trapezoid 30"/>
          <p:cNvSpPr/>
          <p:nvPr/>
        </p:nvSpPr>
        <p:spPr>
          <a:xfrm rot="16200000">
            <a:off x="6553200" y="34290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Trapezoid 31"/>
          <p:cNvSpPr/>
          <p:nvPr/>
        </p:nvSpPr>
        <p:spPr>
          <a:xfrm rot="5400000">
            <a:off x="6934200" y="3429000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traight Connector 84"/>
          <p:cNvSpPr/>
          <p:nvPr/>
        </p:nvSpPr>
        <p:spPr>
          <a:xfrm>
            <a:off x="2286000" y="2416174"/>
            <a:ext cx="609601" cy="1589"/>
          </a:xfrm>
          <a:prstGeom prst="line">
            <a:avLst/>
          </a:prstGeom>
          <a:ln w="57150">
            <a:solidFill>
              <a:srgbClr val="FFD8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traight Connector 85"/>
          <p:cNvSpPr/>
          <p:nvPr/>
        </p:nvSpPr>
        <p:spPr>
          <a:xfrm>
            <a:off x="5638799" y="3656012"/>
            <a:ext cx="609601" cy="1588"/>
          </a:xfrm>
          <a:prstGeom prst="line">
            <a:avLst/>
          </a:prstGeom>
          <a:ln w="57150">
            <a:solidFill>
              <a:srgbClr val="FFD8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6" name="Freeform 89"/>
          <p:cNvSpPr/>
          <p:nvPr/>
        </p:nvSpPr>
        <p:spPr>
          <a:xfrm>
            <a:off x="3200400" y="1910061"/>
            <a:ext cx="2255839" cy="1706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6" extrusionOk="0">
                <a:moveTo>
                  <a:pt x="0" y="6410"/>
                </a:moveTo>
                <a:cubicBezTo>
                  <a:pt x="1232" y="5085"/>
                  <a:pt x="2465" y="3760"/>
                  <a:pt x="3697" y="2692"/>
                </a:cubicBezTo>
                <a:cubicBezTo>
                  <a:pt x="4930" y="1624"/>
                  <a:pt x="6049" y="-21"/>
                  <a:pt x="7395" y="0"/>
                </a:cubicBezTo>
                <a:cubicBezTo>
                  <a:pt x="8741" y="21"/>
                  <a:pt x="10265" y="-64"/>
                  <a:pt x="11773" y="2820"/>
                </a:cubicBezTo>
                <a:cubicBezTo>
                  <a:pt x="13281" y="5705"/>
                  <a:pt x="15341" y="14400"/>
                  <a:pt x="16443" y="17306"/>
                </a:cubicBezTo>
                <a:cubicBezTo>
                  <a:pt x="17546" y="20211"/>
                  <a:pt x="17530" y="19549"/>
                  <a:pt x="18389" y="20254"/>
                </a:cubicBezTo>
                <a:cubicBezTo>
                  <a:pt x="19249" y="20959"/>
                  <a:pt x="21600" y="21536"/>
                  <a:pt x="21600" y="21536"/>
                </a:cubicBezTo>
              </a:path>
            </a:pathLst>
          </a:custGeom>
          <a:ln w="38100">
            <a:solidFill>
              <a:srgbClr val="FFD800"/>
            </a:solidFill>
            <a:prstDash val="dash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" name="Freeform 91"/>
          <p:cNvSpPr/>
          <p:nvPr/>
        </p:nvSpPr>
        <p:spPr>
          <a:xfrm>
            <a:off x="3241675" y="2468563"/>
            <a:ext cx="2193925" cy="1201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29" extrusionOk="0">
                <a:moveTo>
                  <a:pt x="0" y="0"/>
                </a:moveTo>
                <a:cubicBezTo>
                  <a:pt x="2658" y="492"/>
                  <a:pt x="5317" y="983"/>
                  <a:pt x="7900" y="4111"/>
                </a:cubicBezTo>
                <a:cubicBezTo>
                  <a:pt x="10483" y="7240"/>
                  <a:pt x="13217" y="15939"/>
                  <a:pt x="15500" y="18770"/>
                </a:cubicBezTo>
                <a:cubicBezTo>
                  <a:pt x="17783" y="21600"/>
                  <a:pt x="21600" y="21094"/>
                  <a:pt x="21600" y="21094"/>
                </a:cubicBezTo>
              </a:path>
            </a:pathLst>
          </a:custGeom>
          <a:ln w="38100">
            <a:solidFill>
              <a:srgbClr val="FFD8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Rectangle 3"/>
          <p:cNvSpPr txBox="1"/>
          <p:nvPr/>
        </p:nvSpPr>
        <p:spPr>
          <a:xfrm>
            <a:off x="1676400" y="1295400"/>
            <a:ext cx="914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Start:		</a:t>
            </a:r>
          </a:p>
        </p:txBody>
      </p:sp>
      <p:sp>
        <p:nvSpPr>
          <p:cNvPr id="189" name="Rectangle 3"/>
          <p:cNvSpPr txBox="1"/>
          <p:nvPr/>
        </p:nvSpPr>
        <p:spPr>
          <a:xfrm>
            <a:off x="6019800" y="1371600"/>
            <a:ext cx="9144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Finish:		</a:t>
            </a:r>
          </a:p>
        </p:txBody>
      </p:sp>
      <p:sp>
        <p:nvSpPr>
          <p:cNvPr id="190" name="Rectangle 3"/>
          <p:cNvSpPr txBox="1"/>
          <p:nvPr/>
        </p:nvSpPr>
        <p:spPr>
          <a:xfrm>
            <a:off x="3352800" y="1295400"/>
            <a:ext cx="16002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Intermediate:		</a:t>
            </a:r>
          </a:p>
        </p:txBody>
      </p:sp>
      <p:sp>
        <p:nvSpPr>
          <p:cNvPr id="191" name="Trapezoid 46"/>
          <p:cNvSpPr/>
          <p:nvPr/>
        </p:nvSpPr>
        <p:spPr>
          <a:xfrm rot="16200000">
            <a:off x="3548062" y="3581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Trapezoid 47"/>
          <p:cNvSpPr/>
          <p:nvPr/>
        </p:nvSpPr>
        <p:spPr>
          <a:xfrm rot="5400000">
            <a:off x="4157662" y="3581400"/>
            <a:ext cx="3810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0"/>
                </a:lnTo>
                <a:lnTo>
                  <a:pt x="1620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Rectangle 3"/>
          <p:cNvSpPr txBox="1"/>
          <p:nvPr/>
        </p:nvSpPr>
        <p:spPr>
          <a:xfrm>
            <a:off x="228600" y="4724400"/>
            <a:ext cx="8915400" cy="1446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4) ENZYMES:  </a:t>
            </a:r>
            <a:r>
              <a:rPr b="1"/>
              <a:t>DRIVE </a:t>
            </a:r>
            <a:r>
              <a:t> pieces to state that may even be at HIGHER ENERGY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800"/>
              <a:t>Using force/energy provided by enzyme (e.g., fueled by ATP </a:t>
            </a:r>
            <a:r>
              <a:rPr sz="1800" b="1" i="1"/>
              <a:t>→</a:t>
            </a:r>
            <a:r>
              <a:rPr sz="1800"/>
              <a:t> ADP) </a:t>
            </a:r>
          </a:p>
          <a:p>
            <a:pPr>
              <a:spcBef>
                <a:spcPts val="400"/>
              </a:spcBef>
              <a:defRPr sz="1400"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As occurs with many forms of DNA and protein "self-assembly"</a:t>
            </a:r>
            <a:r>
              <a:rPr sz="1600">
                <a:solidFill>
                  <a:srgbClr val="FFFFFF"/>
                </a:solidFill>
              </a:rPr>
              <a:t>	</a:t>
            </a:r>
            <a:r>
              <a:rPr>
                <a:solidFill>
                  <a:srgbClr val="FFFFFF"/>
                </a:solidFill>
              </a:rPr>
              <a:t>	</a:t>
            </a:r>
          </a:p>
        </p:txBody>
      </p:sp>
      <p:grpSp>
        <p:nvGrpSpPr>
          <p:cNvPr id="199" name="Group 28"/>
          <p:cNvGrpSpPr/>
          <p:nvPr/>
        </p:nvGrpSpPr>
        <p:grpSpPr>
          <a:xfrm>
            <a:off x="2925763" y="3962399"/>
            <a:ext cx="2212975" cy="457201"/>
            <a:chOff x="0" y="0"/>
            <a:chExt cx="2212974" cy="457200"/>
          </a:xfrm>
        </p:grpSpPr>
        <p:sp>
          <p:nvSpPr>
            <p:cNvPr id="194" name="Hexagon 48"/>
            <p:cNvSpPr/>
            <p:nvPr/>
          </p:nvSpPr>
          <p:spPr>
            <a:xfrm>
              <a:off x="46546" y="-1"/>
              <a:ext cx="114245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0"/>
                  </a:lnTo>
                  <a:lnTo>
                    <a:pt x="10800" y="0"/>
                  </a:lnTo>
                  <a:lnTo>
                    <a:pt x="21600" y="10800"/>
                  </a:lnTo>
                  <a:lnTo>
                    <a:pt x="108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5" name="Hexagon 49"/>
            <p:cNvSpPr/>
            <p:nvPr/>
          </p:nvSpPr>
          <p:spPr>
            <a:xfrm>
              <a:off x="1036673" y="-1"/>
              <a:ext cx="114245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0"/>
                  </a:lnTo>
                  <a:lnTo>
                    <a:pt x="10800" y="0"/>
                  </a:lnTo>
                  <a:lnTo>
                    <a:pt x="21600" y="10800"/>
                  </a:lnTo>
                  <a:lnTo>
                    <a:pt x="108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Rectangle 50"/>
            <p:cNvSpPr/>
            <p:nvPr/>
          </p:nvSpPr>
          <p:spPr>
            <a:xfrm>
              <a:off x="46546" y="152400"/>
              <a:ext cx="2132581" cy="3048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7" name="Rectangle 50"/>
            <p:cNvSpPr/>
            <p:nvPr/>
          </p:nvSpPr>
          <p:spPr>
            <a:xfrm>
              <a:off x="0" y="0"/>
              <a:ext cx="609309" cy="4572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Rectangle 50"/>
            <p:cNvSpPr/>
            <p:nvPr/>
          </p:nvSpPr>
          <p:spPr>
            <a:xfrm>
              <a:off x="1603666" y="0"/>
              <a:ext cx="609309" cy="457200"/>
            </a:xfrm>
            <a:prstGeom prst="rect">
              <a:avLst/>
            </a:pr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534400" cy="457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Looking more deeply:</a:t>
            </a:r>
          </a:p>
        </p:txBody>
      </p:sp>
      <p:sp>
        <p:nvSpPr>
          <p:cNvPr id="202" name="Rectangle 3"/>
          <p:cNvSpPr txBox="1"/>
          <p:nvPr/>
        </p:nvSpPr>
        <p:spPr>
          <a:xfrm>
            <a:off x="304800" y="762000"/>
            <a:ext cx="8610600" cy="870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Say that we want to "grow" (i.e. self-assemble) more of the structure at the left:</a:t>
            </a:r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 </a:t>
            </a:r>
          </a:p>
        </p:txBody>
      </p:sp>
      <p:grpSp>
        <p:nvGrpSpPr>
          <p:cNvPr id="217" name="Group 78"/>
          <p:cNvGrpSpPr/>
          <p:nvPr/>
        </p:nvGrpSpPr>
        <p:grpSpPr>
          <a:xfrm>
            <a:off x="380999" y="1676399"/>
            <a:ext cx="1600201" cy="457201"/>
            <a:chOff x="0" y="0"/>
            <a:chExt cx="1600200" cy="457200"/>
          </a:xfrm>
        </p:grpSpPr>
        <p:sp>
          <p:nvSpPr>
            <p:cNvPr id="203" name="Cross 214"/>
            <p:cNvSpPr/>
            <p:nvPr/>
          </p:nvSpPr>
          <p:spPr>
            <a:xfrm>
              <a:off x="-1" y="-1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Cross 215"/>
            <p:cNvSpPr/>
            <p:nvPr/>
          </p:nvSpPr>
          <p:spPr>
            <a:xfrm>
              <a:off x="2286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5" name="Cross 216"/>
            <p:cNvSpPr/>
            <p:nvPr/>
          </p:nvSpPr>
          <p:spPr>
            <a:xfrm>
              <a:off x="4572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6" name="Cross 217"/>
            <p:cNvSpPr/>
            <p:nvPr/>
          </p:nvSpPr>
          <p:spPr>
            <a:xfrm>
              <a:off x="6858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Cross 218"/>
            <p:cNvSpPr/>
            <p:nvPr/>
          </p:nvSpPr>
          <p:spPr>
            <a:xfrm>
              <a:off x="9144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8" name="Cross 219"/>
            <p:cNvSpPr/>
            <p:nvPr/>
          </p:nvSpPr>
          <p:spPr>
            <a:xfrm>
              <a:off x="11430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9" name="Cross 220"/>
            <p:cNvSpPr/>
            <p:nvPr/>
          </p:nvSpPr>
          <p:spPr>
            <a:xfrm>
              <a:off x="-1" y="228600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0" name="Cross 221"/>
            <p:cNvSpPr/>
            <p:nvPr/>
          </p:nvSpPr>
          <p:spPr>
            <a:xfrm>
              <a:off x="2286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1" name="Cross 222"/>
            <p:cNvSpPr/>
            <p:nvPr/>
          </p:nvSpPr>
          <p:spPr>
            <a:xfrm>
              <a:off x="4572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2" name="Cross 223"/>
            <p:cNvSpPr/>
            <p:nvPr/>
          </p:nvSpPr>
          <p:spPr>
            <a:xfrm>
              <a:off x="6858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3" name="Cross 224"/>
            <p:cNvSpPr/>
            <p:nvPr/>
          </p:nvSpPr>
          <p:spPr>
            <a:xfrm>
              <a:off x="9144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4" name="Cross 225"/>
            <p:cNvSpPr/>
            <p:nvPr/>
          </p:nvSpPr>
          <p:spPr>
            <a:xfrm>
              <a:off x="11430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Cross 226"/>
            <p:cNvSpPr/>
            <p:nvPr/>
          </p:nvSpPr>
          <p:spPr>
            <a:xfrm>
              <a:off x="13716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6" name="Cross 227"/>
            <p:cNvSpPr/>
            <p:nvPr/>
          </p:nvSpPr>
          <p:spPr>
            <a:xfrm>
              <a:off x="13716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36" name="Group 80"/>
          <p:cNvGrpSpPr/>
          <p:nvPr/>
        </p:nvGrpSpPr>
        <p:grpSpPr>
          <a:xfrm>
            <a:off x="3200399" y="1142999"/>
            <a:ext cx="1600201" cy="1006476"/>
            <a:chOff x="0" y="0"/>
            <a:chExt cx="1600200" cy="1006475"/>
          </a:xfrm>
        </p:grpSpPr>
        <p:sp>
          <p:nvSpPr>
            <p:cNvPr id="218" name="Cross 228"/>
            <p:cNvSpPr/>
            <p:nvPr/>
          </p:nvSpPr>
          <p:spPr>
            <a:xfrm>
              <a:off x="-1" y="3206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9" name="Cross 229"/>
            <p:cNvSpPr/>
            <p:nvPr/>
          </p:nvSpPr>
          <p:spPr>
            <a:xfrm>
              <a:off x="-1" y="5492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0" name="Cross 230"/>
            <p:cNvSpPr/>
            <p:nvPr/>
          </p:nvSpPr>
          <p:spPr>
            <a:xfrm>
              <a:off x="228600" y="3206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Cross 231"/>
            <p:cNvSpPr/>
            <p:nvPr/>
          </p:nvSpPr>
          <p:spPr>
            <a:xfrm>
              <a:off x="2286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2" name="Cross 232"/>
            <p:cNvSpPr/>
            <p:nvPr/>
          </p:nvSpPr>
          <p:spPr>
            <a:xfrm>
              <a:off x="4572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3" name="Cross 233"/>
            <p:cNvSpPr/>
            <p:nvPr/>
          </p:nvSpPr>
          <p:spPr>
            <a:xfrm>
              <a:off x="6858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4" name="Cross 234"/>
            <p:cNvSpPr/>
            <p:nvPr/>
          </p:nvSpPr>
          <p:spPr>
            <a:xfrm>
              <a:off x="9144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5" name="Cross 235"/>
            <p:cNvSpPr/>
            <p:nvPr/>
          </p:nvSpPr>
          <p:spPr>
            <a:xfrm>
              <a:off x="11430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6" name="Cross 236"/>
            <p:cNvSpPr/>
            <p:nvPr/>
          </p:nvSpPr>
          <p:spPr>
            <a:xfrm>
              <a:off x="-1" y="777875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7" name="Cross 237"/>
            <p:cNvSpPr/>
            <p:nvPr/>
          </p:nvSpPr>
          <p:spPr>
            <a:xfrm>
              <a:off x="2286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8" name="Cross 238"/>
            <p:cNvSpPr/>
            <p:nvPr/>
          </p:nvSpPr>
          <p:spPr>
            <a:xfrm>
              <a:off x="4572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9" name="Cross 239"/>
            <p:cNvSpPr/>
            <p:nvPr/>
          </p:nvSpPr>
          <p:spPr>
            <a:xfrm>
              <a:off x="6858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0" name="Cross 240"/>
            <p:cNvSpPr/>
            <p:nvPr/>
          </p:nvSpPr>
          <p:spPr>
            <a:xfrm>
              <a:off x="9144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1" name="Cross 241"/>
            <p:cNvSpPr/>
            <p:nvPr/>
          </p:nvSpPr>
          <p:spPr>
            <a:xfrm>
              <a:off x="11430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2" name="Cross 242"/>
            <p:cNvSpPr/>
            <p:nvPr/>
          </p:nvSpPr>
          <p:spPr>
            <a:xfrm>
              <a:off x="1371600" y="5492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3" name="Cross 243"/>
            <p:cNvSpPr/>
            <p:nvPr/>
          </p:nvSpPr>
          <p:spPr>
            <a:xfrm>
              <a:off x="1371600" y="777875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Cross 260"/>
            <p:cNvSpPr/>
            <p:nvPr/>
          </p:nvSpPr>
          <p:spPr>
            <a:xfrm>
              <a:off x="487362" y="279400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Line 131"/>
            <p:cNvSpPr/>
            <p:nvPr/>
          </p:nvSpPr>
          <p:spPr>
            <a:xfrm flipH="1">
              <a:off x="719137" y="-1"/>
              <a:ext cx="228601" cy="287340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263" name="Group 101"/>
          <p:cNvGrpSpPr/>
          <p:nvPr/>
        </p:nvGrpSpPr>
        <p:grpSpPr>
          <a:xfrm>
            <a:off x="6248399" y="3047999"/>
            <a:ext cx="1600201" cy="1036639"/>
            <a:chOff x="0" y="0"/>
            <a:chExt cx="1600200" cy="1036638"/>
          </a:xfrm>
        </p:grpSpPr>
        <p:sp>
          <p:nvSpPr>
            <p:cNvPr id="237" name="Cross 244"/>
            <p:cNvSpPr/>
            <p:nvPr/>
          </p:nvSpPr>
          <p:spPr>
            <a:xfrm>
              <a:off x="-1" y="3508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Cross 245"/>
            <p:cNvSpPr/>
            <p:nvPr/>
          </p:nvSpPr>
          <p:spPr>
            <a:xfrm>
              <a:off x="-1" y="5794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Cross 246"/>
            <p:cNvSpPr/>
            <p:nvPr/>
          </p:nvSpPr>
          <p:spPr>
            <a:xfrm>
              <a:off x="228600" y="3508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Cross 247"/>
            <p:cNvSpPr/>
            <p:nvPr/>
          </p:nvSpPr>
          <p:spPr>
            <a:xfrm>
              <a:off x="2286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Cross 248"/>
            <p:cNvSpPr/>
            <p:nvPr/>
          </p:nvSpPr>
          <p:spPr>
            <a:xfrm>
              <a:off x="4572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2" name="Cross 249"/>
            <p:cNvSpPr/>
            <p:nvPr/>
          </p:nvSpPr>
          <p:spPr>
            <a:xfrm>
              <a:off x="6858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3" name="Cross 250"/>
            <p:cNvSpPr/>
            <p:nvPr/>
          </p:nvSpPr>
          <p:spPr>
            <a:xfrm>
              <a:off x="9144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Cross 251"/>
            <p:cNvSpPr/>
            <p:nvPr/>
          </p:nvSpPr>
          <p:spPr>
            <a:xfrm>
              <a:off x="11430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5" name="Cross 252"/>
            <p:cNvSpPr/>
            <p:nvPr/>
          </p:nvSpPr>
          <p:spPr>
            <a:xfrm>
              <a:off x="-1" y="8080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6" name="Cross 253"/>
            <p:cNvSpPr/>
            <p:nvPr/>
          </p:nvSpPr>
          <p:spPr>
            <a:xfrm>
              <a:off x="2286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Cross 254"/>
            <p:cNvSpPr/>
            <p:nvPr/>
          </p:nvSpPr>
          <p:spPr>
            <a:xfrm>
              <a:off x="4572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Cross 255"/>
            <p:cNvSpPr/>
            <p:nvPr/>
          </p:nvSpPr>
          <p:spPr>
            <a:xfrm>
              <a:off x="6858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9" name="Cross 256"/>
            <p:cNvSpPr/>
            <p:nvPr/>
          </p:nvSpPr>
          <p:spPr>
            <a:xfrm>
              <a:off x="9144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0" name="Cross 257"/>
            <p:cNvSpPr/>
            <p:nvPr/>
          </p:nvSpPr>
          <p:spPr>
            <a:xfrm>
              <a:off x="11430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1" name="Cross 258"/>
            <p:cNvSpPr/>
            <p:nvPr/>
          </p:nvSpPr>
          <p:spPr>
            <a:xfrm>
              <a:off x="13716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2" name="Cross 259"/>
            <p:cNvSpPr/>
            <p:nvPr/>
          </p:nvSpPr>
          <p:spPr>
            <a:xfrm>
              <a:off x="13716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3" name="Cross 265"/>
            <p:cNvSpPr/>
            <p:nvPr/>
          </p:nvSpPr>
          <p:spPr>
            <a:xfrm>
              <a:off x="919162" y="304800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4" name="Line 131"/>
            <p:cNvSpPr/>
            <p:nvPr/>
          </p:nvSpPr>
          <p:spPr>
            <a:xfrm flipH="1">
              <a:off x="1122362" y="-1"/>
              <a:ext cx="228601" cy="287339"/>
            </a:xfrm>
            <a:prstGeom prst="line">
              <a:avLst/>
            </a:prstGeom>
            <a:noFill/>
            <a:ln w="38100" cap="flat">
              <a:solidFill>
                <a:srgbClr val="FFD8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58" name="Curved Down Arrow 267"/>
            <p:cNvGrpSpPr/>
            <p:nvPr/>
          </p:nvGrpSpPr>
          <p:grpSpPr>
            <a:xfrm>
              <a:off x="779641" y="76199"/>
              <a:ext cx="264934" cy="152401"/>
              <a:chOff x="0" y="0"/>
              <a:chExt cx="264933" cy="152400"/>
            </a:xfrm>
          </p:grpSpPr>
          <p:sp>
            <p:nvSpPr>
              <p:cNvPr id="255" name="Shape"/>
              <p:cNvSpPr/>
              <p:nvPr/>
            </p:nvSpPr>
            <p:spPr>
              <a:xfrm flipH="1">
                <a:off x="-1" y="0"/>
                <a:ext cx="264935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75" y="21600"/>
                    </a:moveTo>
                    <a:lnTo>
                      <a:pt x="15402" y="16200"/>
                    </a:lnTo>
                    <a:lnTo>
                      <a:pt x="16952" y="16200"/>
                    </a:lnTo>
                    <a:lnTo>
                      <a:pt x="16952" y="16200"/>
                    </a:lnTo>
                    <a:cubicBezTo>
                      <a:pt x="15970" y="6663"/>
                      <a:pt x="12540" y="0"/>
                      <a:pt x="8613" y="0"/>
                    </a:cubicBezTo>
                    <a:lnTo>
                      <a:pt x="11711" y="0"/>
                    </a:lnTo>
                    <a:cubicBezTo>
                      <a:pt x="15639" y="0"/>
                      <a:pt x="19069" y="6663"/>
                      <a:pt x="20051" y="16200"/>
                    </a:cubicBezTo>
                    <a:lnTo>
                      <a:pt x="21600" y="16200"/>
                    </a:lnTo>
                    <a:close/>
                    <a:moveTo>
                      <a:pt x="10162" y="352"/>
                    </a:moveTo>
                    <a:lnTo>
                      <a:pt x="10162" y="352"/>
                    </a:lnTo>
                    <a:cubicBezTo>
                      <a:pt x="6071" y="2229"/>
                      <a:pt x="3099" y="11169"/>
                      <a:pt x="3099" y="21600"/>
                    </a:cubicBezTo>
                    <a:lnTo>
                      <a:pt x="0" y="21600"/>
                    </a:lnTo>
                    <a:cubicBezTo>
                      <a:pt x="0" y="9671"/>
                      <a:pt x="3856" y="0"/>
                      <a:pt x="8613" y="0"/>
                    </a:cubicBezTo>
                    <a:cubicBezTo>
                      <a:pt x="9132" y="0"/>
                      <a:pt x="9651" y="118"/>
                      <a:pt x="10162" y="352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256" name="Shape"/>
              <p:cNvSpPr/>
              <p:nvPr/>
            </p:nvSpPr>
            <p:spPr>
              <a:xfrm flipH="1">
                <a:off x="140290" y="0"/>
                <a:ext cx="124644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2"/>
                    </a:moveTo>
                    <a:lnTo>
                      <a:pt x="21600" y="352"/>
                    </a:lnTo>
                    <a:cubicBezTo>
                      <a:pt x="12904" y="2229"/>
                      <a:pt x="6587" y="11169"/>
                      <a:pt x="6587" y="21600"/>
                    </a:cubicBezTo>
                    <a:lnTo>
                      <a:pt x="0" y="21600"/>
                    </a:lnTo>
                    <a:cubicBezTo>
                      <a:pt x="0" y="9671"/>
                      <a:pt x="8196" y="0"/>
                      <a:pt x="18307" y="0"/>
                    </a:cubicBezTo>
                    <a:cubicBezTo>
                      <a:pt x="19411" y="0"/>
                      <a:pt x="20513" y="118"/>
                      <a:pt x="21600" y="35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257" name="Line"/>
              <p:cNvSpPr/>
              <p:nvPr/>
            </p:nvSpPr>
            <p:spPr>
              <a:xfrm flipH="1">
                <a:off x="-1" y="0"/>
                <a:ext cx="264935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62" y="352"/>
                    </a:moveTo>
                    <a:lnTo>
                      <a:pt x="10162" y="352"/>
                    </a:lnTo>
                    <a:cubicBezTo>
                      <a:pt x="6071" y="2229"/>
                      <a:pt x="3099" y="11169"/>
                      <a:pt x="3099" y="21600"/>
                    </a:cubicBezTo>
                    <a:lnTo>
                      <a:pt x="0" y="21600"/>
                    </a:lnTo>
                    <a:cubicBezTo>
                      <a:pt x="0" y="9671"/>
                      <a:pt x="3856" y="0"/>
                      <a:pt x="8613" y="0"/>
                    </a:cubicBezTo>
                    <a:lnTo>
                      <a:pt x="11711" y="0"/>
                    </a:lnTo>
                    <a:cubicBezTo>
                      <a:pt x="15639" y="0"/>
                      <a:pt x="19069" y="6663"/>
                      <a:pt x="20051" y="16200"/>
                    </a:cubicBezTo>
                    <a:lnTo>
                      <a:pt x="21600" y="16200"/>
                    </a:lnTo>
                    <a:lnTo>
                      <a:pt x="18775" y="21600"/>
                    </a:lnTo>
                    <a:lnTo>
                      <a:pt x="15402" y="16200"/>
                    </a:lnTo>
                    <a:lnTo>
                      <a:pt x="16952" y="16200"/>
                    </a:lnTo>
                    <a:lnTo>
                      <a:pt x="16952" y="16200"/>
                    </a:lnTo>
                    <a:cubicBezTo>
                      <a:pt x="15970" y="6663"/>
                      <a:pt x="12540" y="0"/>
                      <a:pt x="8613" y="0"/>
                    </a:cubicBezTo>
                  </a:path>
                </a:pathLst>
              </a:custGeom>
              <a:noFill/>
              <a:ln w="127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  <p:grpSp>
          <p:nvGrpSpPr>
            <p:cNvPr id="262" name="Curved Down Arrow 268"/>
            <p:cNvGrpSpPr/>
            <p:nvPr/>
          </p:nvGrpSpPr>
          <p:grpSpPr>
            <a:xfrm>
              <a:off x="516137" y="76199"/>
              <a:ext cx="266502" cy="152401"/>
              <a:chOff x="0" y="0"/>
              <a:chExt cx="266501" cy="152400"/>
            </a:xfrm>
          </p:grpSpPr>
          <p:sp>
            <p:nvSpPr>
              <p:cNvPr id="259" name="Shape"/>
              <p:cNvSpPr/>
              <p:nvPr/>
            </p:nvSpPr>
            <p:spPr>
              <a:xfrm flipH="1">
                <a:off x="-1" y="0"/>
                <a:ext cx="266503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75" y="21600"/>
                    </a:moveTo>
                    <a:lnTo>
                      <a:pt x="15402" y="16200"/>
                    </a:lnTo>
                    <a:lnTo>
                      <a:pt x="16952" y="16200"/>
                    </a:lnTo>
                    <a:lnTo>
                      <a:pt x="16952" y="16200"/>
                    </a:lnTo>
                    <a:cubicBezTo>
                      <a:pt x="15970" y="6663"/>
                      <a:pt x="12540" y="0"/>
                      <a:pt x="8613" y="0"/>
                    </a:cubicBezTo>
                    <a:lnTo>
                      <a:pt x="11711" y="0"/>
                    </a:lnTo>
                    <a:cubicBezTo>
                      <a:pt x="15639" y="0"/>
                      <a:pt x="19069" y="6663"/>
                      <a:pt x="20051" y="16200"/>
                    </a:cubicBezTo>
                    <a:lnTo>
                      <a:pt x="21600" y="16200"/>
                    </a:lnTo>
                    <a:close/>
                    <a:moveTo>
                      <a:pt x="10162" y="352"/>
                    </a:moveTo>
                    <a:lnTo>
                      <a:pt x="10162" y="352"/>
                    </a:lnTo>
                    <a:cubicBezTo>
                      <a:pt x="6071" y="2229"/>
                      <a:pt x="3099" y="11169"/>
                      <a:pt x="3099" y="21600"/>
                    </a:cubicBezTo>
                    <a:lnTo>
                      <a:pt x="0" y="21600"/>
                    </a:lnTo>
                    <a:cubicBezTo>
                      <a:pt x="0" y="9671"/>
                      <a:pt x="3856" y="0"/>
                      <a:pt x="8613" y="0"/>
                    </a:cubicBezTo>
                    <a:cubicBezTo>
                      <a:pt x="9132" y="0"/>
                      <a:pt x="9651" y="118"/>
                      <a:pt x="10162" y="352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260" name="Shape"/>
              <p:cNvSpPr/>
              <p:nvPr/>
            </p:nvSpPr>
            <p:spPr>
              <a:xfrm flipH="1">
                <a:off x="141121" y="0"/>
                <a:ext cx="125381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2"/>
                    </a:moveTo>
                    <a:lnTo>
                      <a:pt x="21600" y="352"/>
                    </a:lnTo>
                    <a:cubicBezTo>
                      <a:pt x="12904" y="2229"/>
                      <a:pt x="6587" y="11169"/>
                      <a:pt x="6587" y="21600"/>
                    </a:cubicBezTo>
                    <a:lnTo>
                      <a:pt x="0" y="21600"/>
                    </a:lnTo>
                    <a:cubicBezTo>
                      <a:pt x="0" y="9671"/>
                      <a:pt x="8196" y="0"/>
                      <a:pt x="18307" y="0"/>
                    </a:cubicBezTo>
                    <a:cubicBezTo>
                      <a:pt x="19411" y="0"/>
                      <a:pt x="20513" y="118"/>
                      <a:pt x="21600" y="352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261" name="Line"/>
              <p:cNvSpPr/>
              <p:nvPr/>
            </p:nvSpPr>
            <p:spPr>
              <a:xfrm flipH="1">
                <a:off x="-1" y="0"/>
                <a:ext cx="266503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62" y="352"/>
                    </a:moveTo>
                    <a:lnTo>
                      <a:pt x="10162" y="352"/>
                    </a:lnTo>
                    <a:cubicBezTo>
                      <a:pt x="6071" y="2229"/>
                      <a:pt x="3099" y="11169"/>
                      <a:pt x="3099" y="21600"/>
                    </a:cubicBezTo>
                    <a:lnTo>
                      <a:pt x="0" y="21600"/>
                    </a:lnTo>
                    <a:cubicBezTo>
                      <a:pt x="0" y="9671"/>
                      <a:pt x="3856" y="0"/>
                      <a:pt x="8613" y="0"/>
                    </a:cubicBezTo>
                    <a:lnTo>
                      <a:pt x="11711" y="0"/>
                    </a:lnTo>
                    <a:cubicBezTo>
                      <a:pt x="15639" y="0"/>
                      <a:pt x="19069" y="6663"/>
                      <a:pt x="20051" y="16200"/>
                    </a:cubicBezTo>
                    <a:lnTo>
                      <a:pt x="21600" y="16200"/>
                    </a:lnTo>
                    <a:lnTo>
                      <a:pt x="18775" y="21600"/>
                    </a:lnTo>
                    <a:lnTo>
                      <a:pt x="15402" y="16200"/>
                    </a:lnTo>
                    <a:lnTo>
                      <a:pt x="16952" y="16200"/>
                    </a:lnTo>
                    <a:lnTo>
                      <a:pt x="16952" y="16200"/>
                    </a:lnTo>
                    <a:cubicBezTo>
                      <a:pt x="15970" y="6663"/>
                      <a:pt x="12540" y="0"/>
                      <a:pt x="8613" y="0"/>
                    </a:cubicBezTo>
                  </a:path>
                </a:pathLst>
              </a:custGeom>
              <a:noFill/>
              <a:ln w="127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82" name="Group 100"/>
          <p:cNvGrpSpPr/>
          <p:nvPr/>
        </p:nvGrpSpPr>
        <p:grpSpPr>
          <a:xfrm>
            <a:off x="3276599" y="3047999"/>
            <a:ext cx="1600201" cy="1036639"/>
            <a:chOff x="0" y="0"/>
            <a:chExt cx="1600200" cy="1036638"/>
          </a:xfrm>
        </p:grpSpPr>
        <p:sp>
          <p:nvSpPr>
            <p:cNvPr id="264" name="Cross 290"/>
            <p:cNvSpPr/>
            <p:nvPr/>
          </p:nvSpPr>
          <p:spPr>
            <a:xfrm>
              <a:off x="-1" y="3508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5" name="Cross 291"/>
            <p:cNvSpPr/>
            <p:nvPr/>
          </p:nvSpPr>
          <p:spPr>
            <a:xfrm>
              <a:off x="-1" y="5794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" name="Cross 292"/>
            <p:cNvSpPr/>
            <p:nvPr/>
          </p:nvSpPr>
          <p:spPr>
            <a:xfrm>
              <a:off x="228600" y="3508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7" name="Cross 293"/>
            <p:cNvSpPr/>
            <p:nvPr/>
          </p:nvSpPr>
          <p:spPr>
            <a:xfrm>
              <a:off x="2286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8" name="Cross 294"/>
            <p:cNvSpPr/>
            <p:nvPr/>
          </p:nvSpPr>
          <p:spPr>
            <a:xfrm>
              <a:off x="4572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9" name="Cross 295"/>
            <p:cNvSpPr/>
            <p:nvPr/>
          </p:nvSpPr>
          <p:spPr>
            <a:xfrm>
              <a:off x="6858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0" name="Cross 296"/>
            <p:cNvSpPr/>
            <p:nvPr/>
          </p:nvSpPr>
          <p:spPr>
            <a:xfrm>
              <a:off x="9144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1" name="Cross 297"/>
            <p:cNvSpPr/>
            <p:nvPr/>
          </p:nvSpPr>
          <p:spPr>
            <a:xfrm>
              <a:off x="11430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2" name="Cross 298"/>
            <p:cNvSpPr/>
            <p:nvPr/>
          </p:nvSpPr>
          <p:spPr>
            <a:xfrm>
              <a:off x="-1" y="8080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3" name="Cross 299"/>
            <p:cNvSpPr/>
            <p:nvPr/>
          </p:nvSpPr>
          <p:spPr>
            <a:xfrm>
              <a:off x="2286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Cross 300"/>
            <p:cNvSpPr/>
            <p:nvPr/>
          </p:nvSpPr>
          <p:spPr>
            <a:xfrm>
              <a:off x="4572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5" name="Cross 301"/>
            <p:cNvSpPr/>
            <p:nvPr/>
          </p:nvSpPr>
          <p:spPr>
            <a:xfrm>
              <a:off x="6858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6" name="Cross 302"/>
            <p:cNvSpPr/>
            <p:nvPr/>
          </p:nvSpPr>
          <p:spPr>
            <a:xfrm>
              <a:off x="9144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Cross 303"/>
            <p:cNvSpPr/>
            <p:nvPr/>
          </p:nvSpPr>
          <p:spPr>
            <a:xfrm>
              <a:off x="11430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8" name="Cross 304"/>
            <p:cNvSpPr/>
            <p:nvPr/>
          </p:nvSpPr>
          <p:spPr>
            <a:xfrm>
              <a:off x="1371600" y="5794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9" name="Cross 305"/>
            <p:cNvSpPr/>
            <p:nvPr/>
          </p:nvSpPr>
          <p:spPr>
            <a:xfrm>
              <a:off x="1371600" y="8080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0" name="Cross 306"/>
            <p:cNvSpPr/>
            <p:nvPr/>
          </p:nvSpPr>
          <p:spPr>
            <a:xfrm>
              <a:off x="915987" y="304800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1" name="Line 131"/>
            <p:cNvSpPr/>
            <p:nvPr/>
          </p:nvSpPr>
          <p:spPr>
            <a:xfrm flipH="1">
              <a:off x="1152525" y="-1"/>
              <a:ext cx="228600" cy="287339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83" name="Straight Arrow Connector 312"/>
          <p:cNvSpPr/>
          <p:nvPr/>
        </p:nvSpPr>
        <p:spPr>
          <a:xfrm>
            <a:off x="2209800" y="1939924"/>
            <a:ext cx="762001" cy="1590"/>
          </a:xfrm>
          <a:prstGeom prst="line">
            <a:avLst/>
          </a:prstGeom>
          <a:ln w="12700">
            <a:solidFill>
              <a:srgbClr val="FF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Straight Arrow Connector 313"/>
          <p:cNvSpPr/>
          <p:nvPr/>
        </p:nvSpPr>
        <p:spPr>
          <a:xfrm>
            <a:off x="2133600" y="3810000"/>
            <a:ext cx="762001" cy="1589"/>
          </a:xfrm>
          <a:prstGeom prst="line">
            <a:avLst/>
          </a:prstGeom>
          <a:ln w="12700">
            <a:solidFill>
              <a:srgbClr val="FF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Straight Arrow Connector 315"/>
          <p:cNvSpPr/>
          <p:nvPr/>
        </p:nvSpPr>
        <p:spPr>
          <a:xfrm>
            <a:off x="5181600" y="3886200"/>
            <a:ext cx="685801" cy="1589"/>
          </a:xfrm>
          <a:prstGeom prst="line">
            <a:avLst/>
          </a:prstGeom>
          <a:ln w="12700">
            <a:solidFill>
              <a:srgbClr val="FF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6" name="Rectangle 3"/>
          <p:cNvSpPr txBox="1"/>
          <p:nvPr/>
        </p:nvSpPr>
        <p:spPr>
          <a:xfrm>
            <a:off x="2590800" y="4343400"/>
            <a:ext cx="2895600" cy="1016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New piece arrives at more weakly bound position</a:t>
            </a:r>
            <a:endParaRPr sz="1000"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  <p:sp>
        <p:nvSpPr>
          <p:cNvPr id="287" name="Rectangle 3"/>
          <p:cNvSpPr txBox="1"/>
          <p:nvPr/>
        </p:nvSpPr>
        <p:spPr>
          <a:xfrm>
            <a:off x="457200" y="5181600"/>
            <a:ext cx="8382000" cy="992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This takes more time, especially because jump DIRECTION is likely RANDOM:</a:t>
            </a:r>
          </a:p>
          <a:p>
            <a:pPr>
              <a:spcBef>
                <a:spcPts val="400"/>
              </a:spcBef>
              <a:defRPr sz="90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90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 new piece actually wanders about until it STUMBLES upon "perfect" point</a:t>
            </a:r>
          </a:p>
        </p:txBody>
      </p:sp>
      <p:sp>
        <p:nvSpPr>
          <p:cNvPr id="288" name="Rectangle 3"/>
          <p:cNvSpPr txBox="1"/>
          <p:nvPr/>
        </p:nvSpPr>
        <p:spPr>
          <a:xfrm>
            <a:off x="4724400" y="1371600"/>
            <a:ext cx="4038600" cy="739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Ideally, new piece arrives at "perfect" multi-bonding attachment point  </a:t>
            </a:r>
          </a:p>
        </p:txBody>
      </p:sp>
      <p:sp>
        <p:nvSpPr>
          <p:cNvPr id="289" name="Rectangle 3"/>
          <p:cNvSpPr txBox="1"/>
          <p:nvPr/>
        </p:nvSpPr>
        <p:spPr>
          <a:xfrm>
            <a:off x="304800" y="2590800"/>
            <a:ext cx="86106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More complicated (but realistic) scenario:</a:t>
            </a:r>
          </a:p>
        </p:txBody>
      </p:sp>
      <p:grpSp>
        <p:nvGrpSpPr>
          <p:cNvPr id="304" name="Group 84"/>
          <p:cNvGrpSpPr/>
          <p:nvPr/>
        </p:nvGrpSpPr>
        <p:grpSpPr>
          <a:xfrm>
            <a:off x="380999" y="3581399"/>
            <a:ext cx="1600201" cy="457201"/>
            <a:chOff x="0" y="0"/>
            <a:chExt cx="1600200" cy="457200"/>
          </a:xfrm>
        </p:grpSpPr>
        <p:sp>
          <p:nvSpPr>
            <p:cNvPr id="290" name="Cross 214"/>
            <p:cNvSpPr/>
            <p:nvPr/>
          </p:nvSpPr>
          <p:spPr>
            <a:xfrm>
              <a:off x="-1" y="-1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1" name="Cross 215"/>
            <p:cNvSpPr/>
            <p:nvPr/>
          </p:nvSpPr>
          <p:spPr>
            <a:xfrm>
              <a:off x="2286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2" name="Cross 216"/>
            <p:cNvSpPr/>
            <p:nvPr/>
          </p:nvSpPr>
          <p:spPr>
            <a:xfrm>
              <a:off x="4572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3" name="Cross 217"/>
            <p:cNvSpPr/>
            <p:nvPr/>
          </p:nvSpPr>
          <p:spPr>
            <a:xfrm>
              <a:off x="6858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4" name="Cross 218"/>
            <p:cNvSpPr/>
            <p:nvPr/>
          </p:nvSpPr>
          <p:spPr>
            <a:xfrm>
              <a:off x="9144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5" name="Cross 219"/>
            <p:cNvSpPr/>
            <p:nvPr/>
          </p:nvSpPr>
          <p:spPr>
            <a:xfrm>
              <a:off x="11430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6" name="Cross 220"/>
            <p:cNvSpPr/>
            <p:nvPr/>
          </p:nvSpPr>
          <p:spPr>
            <a:xfrm>
              <a:off x="-1" y="228600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7" name="Cross 221"/>
            <p:cNvSpPr/>
            <p:nvPr/>
          </p:nvSpPr>
          <p:spPr>
            <a:xfrm>
              <a:off x="2286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8" name="Cross 222"/>
            <p:cNvSpPr/>
            <p:nvPr/>
          </p:nvSpPr>
          <p:spPr>
            <a:xfrm>
              <a:off x="4572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99" name="Cross 223"/>
            <p:cNvSpPr/>
            <p:nvPr/>
          </p:nvSpPr>
          <p:spPr>
            <a:xfrm>
              <a:off x="6858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0" name="Cross 224"/>
            <p:cNvSpPr/>
            <p:nvPr/>
          </p:nvSpPr>
          <p:spPr>
            <a:xfrm>
              <a:off x="9144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1" name="Cross 225"/>
            <p:cNvSpPr/>
            <p:nvPr/>
          </p:nvSpPr>
          <p:spPr>
            <a:xfrm>
              <a:off x="11430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2" name="Cross 226"/>
            <p:cNvSpPr/>
            <p:nvPr/>
          </p:nvSpPr>
          <p:spPr>
            <a:xfrm>
              <a:off x="13716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03" name="Cross 227"/>
            <p:cNvSpPr/>
            <p:nvPr/>
          </p:nvSpPr>
          <p:spPr>
            <a:xfrm>
              <a:off x="13716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05" name="Rectangle 3"/>
          <p:cNvSpPr txBox="1"/>
          <p:nvPr/>
        </p:nvSpPr>
        <p:spPr>
          <a:xfrm>
            <a:off x="5715000" y="4343400"/>
            <a:ext cx="2743200" cy="1259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Then jumps until it </a:t>
            </a: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reaches "perfect" point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5"/>
          <p:cNvSpPr txBox="1"/>
          <p:nvPr/>
        </p:nvSpPr>
        <p:spPr>
          <a:xfrm>
            <a:off x="304800" y="6482205"/>
            <a:ext cx="8534400" cy="2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11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** Reference: https://courses.cit.cornell.edu/ece407/Lectures/handout21.pdf</a:t>
            </a:r>
          </a:p>
        </p:txBody>
      </p:sp>
      <p:sp>
        <p:nvSpPr>
          <p:cNvPr id="308" name="Rectangle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534400" cy="6096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Sounds like that might take a heck of a long time!</a:t>
            </a:r>
          </a:p>
        </p:txBody>
      </p:sp>
      <p:sp>
        <p:nvSpPr>
          <p:cNvPr id="309" name="Rectangle 3"/>
          <p:cNvSpPr txBox="1"/>
          <p:nvPr/>
        </p:nvSpPr>
        <p:spPr>
          <a:xfrm>
            <a:off x="304800" y="838200"/>
            <a:ext cx="8610600" cy="5776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What it actually takes is a whole lot of jumps (for wandering to finally pay off)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So elapsed time depends on time per jump (or jump frequency)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Relevant quantity is atomic vibration frequency = </a:t>
            </a:r>
            <a:r>
              <a:rPr>
                <a:solidFill>
                  <a:srgbClr val="FFD800"/>
                </a:solidFill>
              </a:rPr>
              <a:t>"Debeye Frequency" </a:t>
            </a:r>
          </a:p>
          <a:p>
            <a:pPr algn="l">
              <a:spcBef>
                <a:spcPts val="4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Because some fraction of vibrations  (       )  produce jumps  (                      )</a:t>
            </a:r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Debeye frequencies are </a:t>
            </a:r>
            <a:r>
              <a:rPr b="1"/>
              <a:t>HUGE</a:t>
            </a:r>
            <a:r>
              <a:t>: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For Silicon (at ~ 400°C)</a:t>
            </a:r>
            <a:r>
              <a:rPr sz="1600" b="1" baseline="30000"/>
              <a:t>**</a:t>
            </a:r>
            <a:r>
              <a:rPr sz="1600"/>
              <a:t> ~ 2-20 THz  (i.e. 2-20 x </a:t>
            </a:r>
            <a:r>
              <a:rPr sz="1600" b="1">
                <a:solidFill>
                  <a:srgbClr val="FF3300"/>
                </a:solidFill>
              </a:rPr>
              <a:t>10</a:t>
            </a:r>
            <a:r>
              <a:rPr sz="1600" b="1" baseline="30000">
                <a:solidFill>
                  <a:srgbClr val="FF3300"/>
                </a:solidFill>
              </a:rPr>
              <a:t>12</a:t>
            </a:r>
            <a:r>
              <a:rPr sz="1600" b="1">
                <a:solidFill>
                  <a:srgbClr val="FF3300"/>
                </a:solidFill>
              </a:rPr>
              <a:t> times per second</a:t>
            </a:r>
            <a:r>
              <a:rPr sz="1600"/>
              <a:t>)</a:t>
            </a:r>
          </a:p>
          <a:p>
            <a:pPr algn="l">
              <a:spcBef>
                <a:spcPts val="400"/>
              </a:spcBef>
              <a:defRPr sz="900"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Debeye vibrational frequencies are even HUGE at 25°C !</a:t>
            </a:r>
            <a:endParaRPr>
              <a:solidFill>
                <a:srgbClr val="FFFFFF"/>
              </a:solidFill>
            </a:endParaRPr>
          </a:p>
          <a:p>
            <a:pPr algn="l">
              <a:spcBef>
                <a:spcPts val="400"/>
              </a:spcBef>
              <a:defRPr sz="1600">
                <a:solidFill>
                  <a:srgbClr val="FFD8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AS TEMPERATURE INCREASES</a:t>
            </a:r>
            <a:r>
              <a:rPr b="0"/>
              <a:t>:  Vibrational frequency AND amplitude increase</a:t>
            </a:r>
          </a:p>
          <a:p>
            <a:pPr algn="l">
              <a:spcBef>
                <a:spcPts val="4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  becomes 		= i</a:t>
            </a:r>
            <a:r>
              <a:rPr sz="1600"/>
              <a:t>ncreasing jumps</a:t>
            </a:r>
          </a:p>
          <a:p>
            <a:pPr algn="l"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Implying, instead, that self-assembly could progress VERY rapidly!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 </a:t>
            </a:r>
          </a:p>
        </p:txBody>
      </p:sp>
      <p:sp>
        <p:nvSpPr>
          <p:cNvPr id="310" name="Straight Arrow Connector 6"/>
          <p:cNvSpPr/>
          <p:nvPr/>
        </p:nvSpPr>
        <p:spPr>
          <a:xfrm>
            <a:off x="4683125" y="2581274"/>
            <a:ext cx="381001" cy="1589"/>
          </a:xfrm>
          <a:prstGeom prst="line">
            <a:avLst/>
          </a:prstGeom>
          <a:ln w="28575">
            <a:solidFill>
              <a:srgbClr val="FFD800"/>
            </a:solidFill>
            <a:headEnd type="triangle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20" name="Group 16"/>
          <p:cNvGrpSpPr/>
          <p:nvPr/>
        </p:nvGrpSpPr>
        <p:grpSpPr>
          <a:xfrm>
            <a:off x="1071385" y="5257800"/>
            <a:ext cx="1145598" cy="153988"/>
            <a:chOff x="0" y="0"/>
            <a:chExt cx="1145597" cy="153987"/>
          </a:xfrm>
        </p:grpSpPr>
        <p:grpSp>
          <p:nvGrpSpPr>
            <p:cNvPr id="314" name="Curved Down Arrow 268"/>
            <p:cNvGrpSpPr/>
            <p:nvPr/>
          </p:nvGrpSpPr>
          <p:grpSpPr>
            <a:xfrm>
              <a:off x="-1" y="0"/>
              <a:ext cx="341587" cy="152400"/>
              <a:chOff x="0" y="0"/>
              <a:chExt cx="341585" cy="152400"/>
            </a:xfrm>
          </p:grpSpPr>
          <p:sp>
            <p:nvSpPr>
              <p:cNvPr id="311" name="Shape"/>
              <p:cNvSpPr/>
              <p:nvPr/>
            </p:nvSpPr>
            <p:spPr>
              <a:xfrm flipH="1">
                <a:off x="-1" y="0"/>
                <a:ext cx="341587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72" y="21600"/>
                    </a:moveTo>
                    <a:lnTo>
                      <a:pt x="16764" y="16200"/>
                    </a:lnTo>
                    <a:lnTo>
                      <a:pt x="17973" y="16200"/>
                    </a:lnTo>
                    <a:lnTo>
                      <a:pt x="17973" y="16200"/>
                    </a:lnTo>
                    <a:cubicBezTo>
                      <a:pt x="16932" y="6663"/>
                      <a:pt x="13295" y="0"/>
                      <a:pt x="9131" y="0"/>
                    </a:cubicBezTo>
                    <a:lnTo>
                      <a:pt x="11550" y="0"/>
                    </a:lnTo>
                    <a:cubicBezTo>
                      <a:pt x="15714" y="0"/>
                      <a:pt x="19350" y="6663"/>
                      <a:pt x="20391" y="16200"/>
                    </a:cubicBezTo>
                    <a:lnTo>
                      <a:pt x="21600" y="16200"/>
                    </a:lnTo>
                    <a:close/>
                    <a:moveTo>
                      <a:pt x="10341" y="190"/>
                    </a:moveTo>
                    <a:lnTo>
                      <a:pt x="10341" y="190"/>
                    </a:lnTo>
                    <a:cubicBezTo>
                      <a:pt x="5805" y="1624"/>
                      <a:pt x="2418" y="10776"/>
                      <a:pt x="2418" y="21600"/>
                    </a:cubicBezTo>
                    <a:lnTo>
                      <a:pt x="0" y="21600"/>
                    </a:lnTo>
                    <a:cubicBezTo>
                      <a:pt x="0" y="9671"/>
                      <a:pt x="4088" y="0"/>
                      <a:pt x="9131" y="0"/>
                    </a:cubicBezTo>
                    <a:cubicBezTo>
                      <a:pt x="9536" y="0"/>
                      <a:pt x="9940" y="64"/>
                      <a:pt x="10341" y="190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12" name="Shape"/>
              <p:cNvSpPr/>
              <p:nvPr/>
            </p:nvSpPr>
            <p:spPr>
              <a:xfrm flipH="1">
                <a:off x="178056" y="0"/>
                <a:ext cx="163530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0"/>
                    </a:moveTo>
                    <a:lnTo>
                      <a:pt x="21600" y="190"/>
                    </a:lnTo>
                    <a:cubicBezTo>
                      <a:pt x="12126" y="1624"/>
                      <a:pt x="5052" y="10776"/>
                      <a:pt x="5052" y="21600"/>
                    </a:cubicBezTo>
                    <a:lnTo>
                      <a:pt x="0" y="21600"/>
                    </a:lnTo>
                    <a:cubicBezTo>
                      <a:pt x="0" y="9671"/>
                      <a:pt x="8540" y="0"/>
                      <a:pt x="19074" y="0"/>
                    </a:cubicBezTo>
                    <a:cubicBezTo>
                      <a:pt x="19919" y="0"/>
                      <a:pt x="20763" y="64"/>
                      <a:pt x="21600" y="19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13" name="Line"/>
              <p:cNvSpPr/>
              <p:nvPr/>
            </p:nvSpPr>
            <p:spPr>
              <a:xfrm flipH="1">
                <a:off x="-1" y="0"/>
                <a:ext cx="341587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341" y="190"/>
                    </a:moveTo>
                    <a:lnTo>
                      <a:pt x="10341" y="190"/>
                    </a:lnTo>
                    <a:cubicBezTo>
                      <a:pt x="5805" y="1624"/>
                      <a:pt x="2418" y="10776"/>
                      <a:pt x="2418" y="21600"/>
                    </a:cubicBezTo>
                    <a:lnTo>
                      <a:pt x="0" y="21600"/>
                    </a:lnTo>
                    <a:cubicBezTo>
                      <a:pt x="0" y="9671"/>
                      <a:pt x="4088" y="0"/>
                      <a:pt x="9131" y="0"/>
                    </a:cubicBezTo>
                    <a:lnTo>
                      <a:pt x="11550" y="0"/>
                    </a:lnTo>
                    <a:cubicBezTo>
                      <a:pt x="15714" y="0"/>
                      <a:pt x="19350" y="6663"/>
                      <a:pt x="20391" y="16200"/>
                    </a:cubicBezTo>
                    <a:lnTo>
                      <a:pt x="21600" y="16200"/>
                    </a:lnTo>
                    <a:lnTo>
                      <a:pt x="19472" y="21600"/>
                    </a:lnTo>
                    <a:lnTo>
                      <a:pt x="16764" y="16200"/>
                    </a:lnTo>
                    <a:lnTo>
                      <a:pt x="17973" y="16200"/>
                    </a:lnTo>
                    <a:lnTo>
                      <a:pt x="17973" y="16200"/>
                    </a:lnTo>
                    <a:cubicBezTo>
                      <a:pt x="16932" y="6663"/>
                      <a:pt x="13295" y="0"/>
                      <a:pt x="9131" y="0"/>
                    </a:cubicBezTo>
                  </a:path>
                </a:pathLst>
              </a:custGeom>
              <a:noFill/>
              <a:ln w="127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  <p:sp>
          <p:nvSpPr>
            <p:cNvPr id="315" name="Straight Arrow Connector 10"/>
            <p:cNvSpPr/>
            <p:nvPr/>
          </p:nvSpPr>
          <p:spPr>
            <a:xfrm>
              <a:off x="397481" y="152400"/>
              <a:ext cx="381105" cy="1588"/>
            </a:xfrm>
            <a:prstGeom prst="line">
              <a:avLst/>
            </a:prstGeom>
            <a:noFill/>
            <a:ln w="28575" cap="flat">
              <a:solidFill>
                <a:srgbClr val="FFD8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19" name="Curved Down Arrow 268"/>
            <p:cNvGrpSpPr/>
            <p:nvPr/>
          </p:nvGrpSpPr>
          <p:grpSpPr>
            <a:xfrm>
              <a:off x="844644" y="0"/>
              <a:ext cx="300954" cy="152400"/>
              <a:chOff x="0" y="0"/>
              <a:chExt cx="300952" cy="152400"/>
            </a:xfrm>
          </p:grpSpPr>
          <p:sp>
            <p:nvSpPr>
              <p:cNvPr id="316" name="Shape"/>
              <p:cNvSpPr/>
              <p:nvPr/>
            </p:nvSpPr>
            <p:spPr>
              <a:xfrm>
                <a:off x="0" y="0"/>
                <a:ext cx="30095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8" y="21600"/>
                    </a:moveTo>
                    <a:lnTo>
                      <a:pt x="16112" y="16200"/>
                    </a:lnTo>
                    <a:lnTo>
                      <a:pt x="17484" y="16200"/>
                    </a:lnTo>
                    <a:cubicBezTo>
                      <a:pt x="16471" y="6663"/>
                      <a:pt x="12934" y="0"/>
                      <a:pt x="8883" y="0"/>
                    </a:cubicBezTo>
                    <a:lnTo>
                      <a:pt x="11627" y="0"/>
                    </a:lnTo>
                    <a:cubicBezTo>
                      <a:pt x="15677" y="0"/>
                      <a:pt x="19215" y="6663"/>
                      <a:pt x="20228" y="16200"/>
                    </a:cubicBezTo>
                    <a:lnTo>
                      <a:pt x="21600" y="16200"/>
                    </a:lnTo>
                    <a:close/>
                    <a:moveTo>
                      <a:pt x="10255" y="259"/>
                    </a:moveTo>
                    <a:lnTo>
                      <a:pt x="10255" y="259"/>
                    </a:lnTo>
                    <a:cubicBezTo>
                      <a:pt x="5931" y="1902"/>
                      <a:pt x="2744" y="10958"/>
                      <a:pt x="2744" y="21600"/>
                    </a:cubicBezTo>
                    <a:lnTo>
                      <a:pt x="0" y="21600"/>
                    </a:lnTo>
                    <a:cubicBezTo>
                      <a:pt x="0" y="9671"/>
                      <a:pt x="3977" y="0"/>
                      <a:pt x="8883" y="0"/>
                    </a:cubicBezTo>
                    <a:cubicBezTo>
                      <a:pt x="9342" y="0"/>
                      <a:pt x="9801" y="87"/>
                      <a:pt x="10255" y="259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17" name="Shape"/>
              <p:cNvSpPr/>
              <p:nvPr/>
            </p:nvSpPr>
            <p:spPr>
              <a:xfrm>
                <a:off x="0" y="0"/>
                <a:ext cx="142882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9"/>
                    </a:moveTo>
                    <a:lnTo>
                      <a:pt x="21600" y="259"/>
                    </a:lnTo>
                    <a:cubicBezTo>
                      <a:pt x="12493" y="1902"/>
                      <a:pt x="5779" y="10958"/>
                      <a:pt x="5779" y="21600"/>
                    </a:cubicBezTo>
                    <a:lnTo>
                      <a:pt x="0" y="21600"/>
                    </a:lnTo>
                    <a:cubicBezTo>
                      <a:pt x="0" y="9671"/>
                      <a:pt x="8377" y="0"/>
                      <a:pt x="18711" y="0"/>
                    </a:cubicBezTo>
                    <a:cubicBezTo>
                      <a:pt x="19678" y="0"/>
                      <a:pt x="20644" y="87"/>
                      <a:pt x="21600" y="25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18" name="Line"/>
              <p:cNvSpPr/>
              <p:nvPr/>
            </p:nvSpPr>
            <p:spPr>
              <a:xfrm>
                <a:off x="0" y="0"/>
                <a:ext cx="300953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5" y="259"/>
                    </a:moveTo>
                    <a:lnTo>
                      <a:pt x="10255" y="259"/>
                    </a:lnTo>
                    <a:cubicBezTo>
                      <a:pt x="5931" y="1902"/>
                      <a:pt x="2744" y="10958"/>
                      <a:pt x="2744" y="21600"/>
                    </a:cubicBezTo>
                    <a:lnTo>
                      <a:pt x="0" y="21600"/>
                    </a:lnTo>
                    <a:cubicBezTo>
                      <a:pt x="0" y="9671"/>
                      <a:pt x="3977" y="0"/>
                      <a:pt x="8883" y="0"/>
                    </a:cubicBezTo>
                    <a:lnTo>
                      <a:pt x="11627" y="0"/>
                    </a:lnTo>
                    <a:cubicBezTo>
                      <a:pt x="15677" y="0"/>
                      <a:pt x="19215" y="6663"/>
                      <a:pt x="20228" y="16200"/>
                    </a:cubicBezTo>
                    <a:lnTo>
                      <a:pt x="21600" y="16200"/>
                    </a:lnTo>
                    <a:lnTo>
                      <a:pt x="19138" y="21600"/>
                    </a:lnTo>
                    <a:lnTo>
                      <a:pt x="16112" y="16200"/>
                    </a:lnTo>
                    <a:lnTo>
                      <a:pt x="17484" y="16200"/>
                    </a:lnTo>
                    <a:cubicBezTo>
                      <a:pt x="16471" y="6663"/>
                      <a:pt x="12934" y="0"/>
                      <a:pt x="8883" y="0"/>
                    </a:cubicBezTo>
                  </a:path>
                </a:pathLst>
              </a:custGeom>
              <a:noFill/>
              <a:ln w="127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30" name="Group 17"/>
          <p:cNvGrpSpPr/>
          <p:nvPr/>
        </p:nvGrpSpPr>
        <p:grpSpPr>
          <a:xfrm>
            <a:off x="6849230" y="2514600"/>
            <a:ext cx="1104978" cy="153989"/>
            <a:chOff x="0" y="0"/>
            <a:chExt cx="1104977" cy="153988"/>
          </a:xfrm>
        </p:grpSpPr>
        <p:grpSp>
          <p:nvGrpSpPr>
            <p:cNvPr id="324" name="Curved Down Arrow 268"/>
            <p:cNvGrpSpPr/>
            <p:nvPr/>
          </p:nvGrpSpPr>
          <p:grpSpPr>
            <a:xfrm>
              <a:off x="0" y="0"/>
              <a:ext cx="300958" cy="152400"/>
              <a:chOff x="0" y="0"/>
              <a:chExt cx="300956" cy="152400"/>
            </a:xfrm>
          </p:grpSpPr>
          <p:sp>
            <p:nvSpPr>
              <p:cNvPr id="321" name="Shape"/>
              <p:cNvSpPr/>
              <p:nvPr/>
            </p:nvSpPr>
            <p:spPr>
              <a:xfrm flipH="1">
                <a:off x="0" y="0"/>
                <a:ext cx="300958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8" y="21600"/>
                    </a:moveTo>
                    <a:lnTo>
                      <a:pt x="16112" y="16200"/>
                    </a:lnTo>
                    <a:lnTo>
                      <a:pt x="17484" y="16200"/>
                    </a:lnTo>
                    <a:cubicBezTo>
                      <a:pt x="16471" y="6663"/>
                      <a:pt x="12934" y="0"/>
                      <a:pt x="8883" y="0"/>
                    </a:cubicBezTo>
                    <a:lnTo>
                      <a:pt x="11627" y="0"/>
                    </a:lnTo>
                    <a:cubicBezTo>
                      <a:pt x="15677" y="0"/>
                      <a:pt x="19215" y="6663"/>
                      <a:pt x="20228" y="16200"/>
                    </a:cubicBezTo>
                    <a:lnTo>
                      <a:pt x="21600" y="16200"/>
                    </a:lnTo>
                    <a:close/>
                    <a:moveTo>
                      <a:pt x="10255" y="259"/>
                    </a:moveTo>
                    <a:lnTo>
                      <a:pt x="10255" y="259"/>
                    </a:lnTo>
                    <a:cubicBezTo>
                      <a:pt x="5931" y="1902"/>
                      <a:pt x="2744" y="10958"/>
                      <a:pt x="2744" y="21600"/>
                    </a:cubicBezTo>
                    <a:lnTo>
                      <a:pt x="0" y="21600"/>
                    </a:lnTo>
                    <a:cubicBezTo>
                      <a:pt x="0" y="9671"/>
                      <a:pt x="3977" y="0"/>
                      <a:pt x="8883" y="0"/>
                    </a:cubicBezTo>
                    <a:cubicBezTo>
                      <a:pt x="9342" y="0"/>
                      <a:pt x="9801" y="87"/>
                      <a:pt x="10255" y="259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22" name="Shape"/>
              <p:cNvSpPr/>
              <p:nvPr/>
            </p:nvSpPr>
            <p:spPr>
              <a:xfrm flipH="1">
                <a:off x="158073" y="0"/>
                <a:ext cx="142885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9"/>
                    </a:moveTo>
                    <a:lnTo>
                      <a:pt x="21600" y="259"/>
                    </a:lnTo>
                    <a:cubicBezTo>
                      <a:pt x="12493" y="1902"/>
                      <a:pt x="5779" y="10958"/>
                      <a:pt x="5779" y="21600"/>
                    </a:cubicBezTo>
                    <a:lnTo>
                      <a:pt x="0" y="21600"/>
                    </a:lnTo>
                    <a:cubicBezTo>
                      <a:pt x="0" y="9671"/>
                      <a:pt x="8377" y="0"/>
                      <a:pt x="18711" y="0"/>
                    </a:cubicBezTo>
                    <a:cubicBezTo>
                      <a:pt x="19678" y="0"/>
                      <a:pt x="20644" y="87"/>
                      <a:pt x="21600" y="25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23" name="Line"/>
              <p:cNvSpPr/>
              <p:nvPr/>
            </p:nvSpPr>
            <p:spPr>
              <a:xfrm flipH="1">
                <a:off x="0" y="0"/>
                <a:ext cx="300958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5" y="259"/>
                    </a:moveTo>
                    <a:lnTo>
                      <a:pt x="10255" y="259"/>
                    </a:lnTo>
                    <a:cubicBezTo>
                      <a:pt x="5931" y="1902"/>
                      <a:pt x="2744" y="10958"/>
                      <a:pt x="2744" y="21600"/>
                    </a:cubicBezTo>
                    <a:lnTo>
                      <a:pt x="0" y="21600"/>
                    </a:lnTo>
                    <a:cubicBezTo>
                      <a:pt x="0" y="9671"/>
                      <a:pt x="3977" y="0"/>
                      <a:pt x="8883" y="0"/>
                    </a:cubicBezTo>
                    <a:lnTo>
                      <a:pt x="11627" y="0"/>
                    </a:lnTo>
                    <a:cubicBezTo>
                      <a:pt x="15677" y="0"/>
                      <a:pt x="19215" y="6663"/>
                      <a:pt x="20228" y="16200"/>
                    </a:cubicBezTo>
                    <a:lnTo>
                      <a:pt x="21600" y="16200"/>
                    </a:lnTo>
                    <a:lnTo>
                      <a:pt x="19138" y="21600"/>
                    </a:lnTo>
                    <a:lnTo>
                      <a:pt x="16112" y="16200"/>
                    </a:lnTo>
                    <a:lnTo>
                      <a:pt x="17484" y="16200"/>
                    </a:lnTo>
                    <a:cubicBezTo>
                      <a:pt x="16471" y="6663"/>
                      <a:pt x="12934" y="0"/>
                      <a:pt x="8883" y="0"/>
                    </a:cubicBezTo>
                  </a:path>
                </a:pathLst>
              </a:custGeom>
              <a:noFill/>
              <a:ln w="127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  <p:sp>
          <p:nvSpPr>
            <p:cNvPr id="325" name="Straight Arrow Connector 7"/>
            <p:cNvSpPr/>
            <p:nvPr/>
          </p:nvSpPr>
          <p:spPr>
            <a:xfrm>
              <a:off x="367015" y="152400"/>
              <a:ext cx="381109" cy="1589"/>
            </a:xfrm>
            <a:prstGeom prst="line">
              <a:avLst/>
            </a:prstGeom>
            <a:noFill/>
            <a:ln w="28575" cap="flat">
              <a:solidFill>
                <a:srgbClr val="FFD8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29" name="Curved Down Arrow 268"/>
            <p:cNvGrpSpPr/>
            <p:nvPr/>
          </p:nvGrpSpPr>
          <p:grpSpPr>
            <a:xfrm>
              <a:off x="804020" y="0"/>
              <a:ext cx="300958" cy="152400"/>
              <a:chOff x="0" y="0"/>
              <a:chExt cx="300956" cy="152400"/>
            </a:xfrm>
          </p:grpSpPr>
          <p:sp>
            <p:nvSpPr>
              <p:cNvPr id="326" name="Shape"/>
              <p:cNvSpPr/>
              <p:nvPr/>
            </p:nvSpPr>
            <p:spPr>
              <a:xfrm>
                <a:off x="0" y="0"/>
                <a:ext cx="300957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8" y="21600"/>
                    </a:moveTo>
                    <a:lnTo>
                      <a:pt x="16112" y="16200"/>
                    </a:lnTo>
                    <a:lnTo>
                      <a:pt x="17484" y="16200"/>
                    </a:lnTo>
                    <a:cubicBezTo>
                      <a:pt x="16471" y="6663"/>
                      <a:pt x="12934" y="0"/>
                      <a:pt x="8883" y="0"/>
                    </a:cubicBezTo>
                    <a:lnTo>
                      <a:pt x="11627" y="0"/>
                    </a:lnTo>
                    <a:cubicBezTo>
                      <a:pt x="15677" y="0"/>
                      <a:pt x="19215" y="6663"/>
                      <a:pt x="20228" y="16200"/>
                    </a:cubicBezTo>
                    <a:lnTo>
                      <a:pt x="21600" y="16200"/>
                    </a:lnTo>
                    <a:close/>
                    <a:moveTo>
                      <a:pt x="10255" y="259"/>
                    </a:moveTo>
                    <a:lnTo>
                      <a:pt x="10255" y="259"/>
                    </a:lnTo>
                    <a:cubicBezTo>
                      <a:pt x="5931" y="1902"/>
                      <a:pt x="2744" y="10958"/>
                      <a:pt x="2744" y="21600"/>
                    </a:cubicBezTo>
                    <a:lnTo>
                      <a:pt x="0" y="21600"/>
                    </a:lnTo>
                    <a:cubicBezTo>
                      <a:pt x="0" y="9671"/>
                      <a:pt x="3977" y="0"/>
                      <a:pt x="8883" y="0"/>
                    </a:cubicBezTo>
                    <a:cubicBezTo>
                      <a:pt x="9342" y="0"/>
                      <a:pt x="9801" y="87"/>
                      <a:pt x="10255" y="259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27" name="Shape"/>
              <p:cNvSpPr/>
              <p:nvPr/>
            </p:nvSpPr>
            <p:spPr>
              <a:xfrm>
                <a:off x="0" y="0"/>
                <a:ext cx="142884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9"/>
                    </a:moveTo>
                    <a:lnTo>
                      <a:pt x="21600" y="259"/>
                    </a:lnTo>
                    <a:cubicBezTo>
                      <a:pt x="12493" y="1902"/>
                      <a:pt x="5779" y="10958"/>
                      <a:pt x="5779" y="21600"/>
                    </a:cubicBezTo>
                    <a:lnTo>
                      <a:pt x="0" y="21600"/>
                    </a:lnTo>
                    <a:cubicBezTo>
                      <a:pt x="0" y="9671"/>
                      <a:pt x="8377" y="0"/>
                      <a:pt x="18711" y="0"/>
                    </a:cubicBezTo>
                    <a:cubicBezTo>
                      <a:pt x="19678" y="0"/>
                      <a:pt x="20644" y="87"/>
                      <a:pt x="21600" y="25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28" name="Line"/>
              <p:cNvSpPr/>
              <p:nvPr/>
            </p:nvSpPr>
            <p:spPr>
              <a:xfrm>
                <a:off x="0" y="0"/>
                <a:ext cx="300957" cy="15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5" y="259"/>
                    </a:moveTo>
                    <a:lnTo>
                      <a:pt x="10255" y="259"/>
                    </a:lnTo>
                    <a:cubicBezTo>
                      <a:pt x="5931" y="1902"/>
                      <a:pt x="2744" y="10958"/>
                      <a:pt x="2744" y="21600"/>
                    </a:cubicBezTo>
                    <a:lnTo>
                      <a:pt x="0" y="21600"/>
                    </a:lnTo>
                    <a:cubicBezTo>
                      <a:pt x="0" y="9671"/>
                      <a:pt x="3977" y="0"/>
                      <a:pt x="8883" y="0"/>
                    </a:cubicBezTo>
                    <a:lnTo>
                      <a:pt x="11627" y="0"/>
                    </a:lnTo>
                    <a:cubicBezTo>
                      <a:pt x="15677" y="0"/>
                      <a:pt x="19215" y="6663"/>
                      <a:pt x="20228" y="16200"/>
                    </a:cubicBezTo>
                    <a:lnTo>
                      <a:pt x="21600" y="16200"/>
                    </a:lnTo>
                    <a:lnTo>
                      <a:pt x="19138" y="21600"/>
                    </a:lnTo>
                    <a:lnTo>
                      <a:pt x="16112" y="16200"/>
                    </a:lnTo>
                    <a:lnTo>
                      <a:pt x="17484" y="16200"/>
                    </a:lnTo>
                    <a:cubicBezTo>
                      <a:pt x="16471" y="6663"/>
                      <a:pt x="12934" y="0"/>
                      <a:pt x="8883" y="0"/>
                    </a:cubicBezTo>
                  </a:path>
                </a:pathLst>
              </a:custGeom>
              <a:noFill/>
              <a:ln w="127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340" name="Group 20"/>
          <p:cNvGrpSpPr/>
          <p:nvPr/>
        </p:nvGrpSpPr>
        <p:grpSpPr>
          <a:xfrm>
            <a:off x="3432928" y="5257799"/>
            <a:ext cx="1363743" cy="153990"/>
            <a:chOff x="0" y="0"/>
            <a:chExt cx="1363741" cy="153988"/>
          </a:xfrm>
        </p:grpSpPr>
        <p:grpSp>
          <p:nvGrpSpPr>
            <p:cNvPr id="334" name="Curved Down Arrow 268"/>
            <p:cNvGrpSpPr/>
            <p:nvPr/>
          </p:nvGrpSpPr>
          <p:grpSpPr>
            <a:xfrm>
              <a:off x="0" y="0"/>
              <a:ext cx="300872" cy="152401"/>
              <a:chOff x="0" y="0"/>
              <a:chExt cx="300871" cy="152400"/>
            </a:xfrm>
          </p:grpSpPr>
          <p:sp>
            <p:nvSpPr>
              <p:cNvPr id="331" name="Shape"/>
              <p:cNvSpPr/>
              <p:nvPr/>
            </p:nvSpPr>
            <p:spPr>
              <a:xfrm flipH="1">
                <a:off x="0" y="0"/>
                <a:ext cx="300872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7" y="21600"/>
                    </a:moveTo>
                    <a:lnTo>
                      <a:pt x="16110" y="16200"/>
                    </a:lnTo>
                    <a:lnTo>
                      <a:pt x="17483" y="16200"/>
                    </a:lnTo>
                    <a:lnTo>
                      <a:pt x="17483" y="16200"/>
                    </a:lnTo>
                    <a:cubicBezTo>
                      <a:pt x="16470" y="6663"/>
                      <a:pt x="12933" y="0"/>
                      <a:pt x="8883" y="0"/>
                    </a:cubicBezTo>
                    <a:lnTo>
                      <a:pt x="11627" y="0"/>
                    </a:lnTo>
                    <a:cubicBezTo>
                      <a:pt x="15677" y="0"/>
                      <a:pt x="19215" y="6663"/>
                      <a:pt x="20227" y="16200"/>
                    </a:cubicBezTo>
                    <a:lnTo>
                      <a:pt x="21600" y="16200"/>
                    </a:lnTo>
                    <a:close/>
                    <a:moveTo>
                      <a:pt x="10255" y="259"/>
                    </a:moveTo>
                    <a:lnTo>
                      <a:pt x="10255" y="259"/>
                    </a:lnTo>
                    <a:cubicBezTo>
                      <a:pt x="5931" y="1903"/>
                      <a:pt x="2744" y="10959"/>
                      <a:pt x="2744" y="21600"/>
                    </a:cubicBezTo>
                    <a:lnTo>
                      <a:pt x="0" y="21600"/>
                    </a:lnTo>
                    <a:cubicBezTo>
                      <a:pt x="0" y="9671"/>
                      <a:pt x="3977" y="0"/>
                      <a:pt x="8882" y="0"/>
                    </a:cubicBezTo>
                    <a:cubicBezTo>
                      <a:pt x="9342" y="0"/>
                      <a:pt x="9801" y="87"/>
                      <a:pt x="10255" y="259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32" name="Shape"/>
              <p:cNvSpPr/>
              <p:nvPr/>
            </p:nvSpPr>
            <p:spPr>
              <a:xfrm flipH="1">
                <a:off x="158030" y="0"/>
                <a:ext cx="142842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9"/>
                    </a:moveTo>
                    <a:lnTo>
                      <a:pt x="21600" y="259"/>
                    </a:lnTo>
                    <a:cubicBezTo>
                      <a:pt x="12494" y="1903"/>
                      <a:pt x="5781" y="10959"/>
                      <a:pt x="5781" y="21600"/>
                    </a:cubicBezTo>
                    <a:lnTo>
                      <a:pt x="0" y="21600"/>
                    </a:lnTo>
                    <a:cubicBezTo>
                      <a:pt x="0" y="9671"/>
                      <a:pt x="8377" y="0"/>
                      <a:pt x="18710" y="0"/>
                    </a:cubicBezTo>
                    <a:cubicBezTo>
                      <a:pt x="19677" y="0"/>
                      <a:pt x="20644" y="87"/>
                      <a:pt x="21600" y="25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33" name="Line"/>
              <p:cNvSpPr/>
              <p:nvPr/>
            </p:nvSpPr>
            <p:spPr>
              <a:xfrm flipH="1">
                <a:off x="0" y="0"/>
                <a:ext cx="300872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5" y="259"/>
                    </a:moveTo>
                    <a:lnTo>
                      <a:pt x="10255" y="259"/>
                    </a:lnTo>
                    <a:cubicBezTo>
                      <a:pt x="5931" y="1903"/>
                      <a:pt x="2744" y="10959"/>
                      <a:pt x="2744" y="21600"/>
                    </a:cubicBezTo>
                    <a:lnTo>
                      <a:pt x="0" y="21600"/>
                    </a:lnTo>
                    <a:cubicBezTo>
                      <a:pt x="0" y="9671"/>
                      <a:pt x="3977" y="0"/>
                      <a:pt x="8882" y="0"/>
                    </a:cubicBezTo>
                    <a:lnTo>
                      <a:pt x="11627" y="0"/>
                    </a:lnTo>
                    <a:cubicBezTo>
                      <a:pt x="15677" y="0"/>
                      <a:pt x="19215" y="6663"/>
                      <a:pt x="20227" y="16200"/>
                    </a:cubicBezTo>
                    <a:lnTo>
                      <a:pt x="21600" y="16200"/>
                    </a:lnTo>
                    <a:lnTo>
                      <a:pt x="19137" y="21600"/>
                    </a:lnTo>
                    <a:lnTo>
                      <a:pt x="16110" y="16200"/>
                    </a:lnTo>
                    <a:lnTo>
                      <a:pt x="17483" y="16200"/>
                    </a:lnTo>
                    <a:lnTo>
                      <a:pt x="17483" y="16200"/>
                    </a:lnTo>
                    <a:cubicBezTo>
                      <a:pt x="16470" y="6663"/>
                      <a:pt x="12933" y="0"/>
                      <a:pt x="8883" y="0"/>
                    </a:cubicBezTo>
                  </a:path>
                </a:pathLst>
              </a:custGeom>
              <a:noFill/>
              <a:ln w="381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  <p:sp>
          <p:nvSpPr>
            <p:cNvPr id="335" name="Straight Arrow Connector 13"/>
            <p:cNvSpPr/>
            <p:nvPr/>
          </p:nvSpPr>
          <p:spPr>
            <a:xfrm flipV="1">
              <a:off x="356750" y="152400"/>
              <a:ext cx="639513" cy="1589"/>
            </a:xfrm>
            <a:prstGeom prst="line">
              <a:avLst/>
            </a:prstGeom>
            <a:noFill/>
            <a:ln w="38100" cap="flat">
              <a:solidFill>
                <a:srgbClr val="FFD8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339" name="Curved Down Arrow 268"/>
            <p:cNvGrpSpPr/>
            <p:nvPr/>
          </p:nvGrpSpPr>
          <p:grpSpPr>
            <a:xfrm>
              <a:off x="1062870" y="0"/>
              <a:ext cx="300872" cy="152401"/>
              <a:chOff x="0" y="0"/>
              <a:chExt cx="300871" cy="152400"/>
            </a:xfrm>
          </p:grpSpPr>
          <p:sp>
            <p:nvSpPr>
              <p:cNvPr id="336" name="Shape"/>
              <p:cNvSpPr/>
              <p:nvPr/>
            </p:nvSpPr>
            <p:spPr>
              <a:xfrm>
                <a:off x="0" y="0"/>
                <a:ext cx="300872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37" y="21600"/>
                    </a:moveTo>
                    <a:lnTo>
                      <a:pt x="16110" y="16200"/>
                    </a:lnTo>
                    <a:lnTo>
                      <a:pt x="17483" y="16200"/>
                    </a:lnTo>
                    <a:lnTo>
                      <a:pt x="17483" y="16200"/>
                    </a:lnTo>
                    <a:cubicBezTo>
                      <a:pt x="16470" y="6663"/>
                      <a:pt x="12933" y="0"/>
                      <a:pt x="8883" y="0"/>
                    </a:cubicBezTo>
                    <a:lnTo>
                      <a:pt x="11627" y="0"/>
                    </a:lnTo>
                    <a:cubicBezTo>
                      <a:pt x="15677" y="0"/>
                      <a:pt x="19215" y="6663"/>
                      <a:pt x="20227" y="16200"/>
                    </a:cubicBezTo>
                    <a:lnTo>
                      <a:pt x="21600" y="16200"/>
                    </a:lnTo>
                    <a:close/>
                    <a:moveTo>
                      <a:pt x="10255" y="259"/>
                    </a:moveTo>
                    <a:lnTo>
                      <a:pt x="10255" y="259"/>
                    </a:lnTo>
                    <a:cubicBezTo>
                      <a:pt x="5931" y="1903"/>
                      <a:pt x="2744" y="10959"/>
                      <a:pt x="2744" y="21600"/>
                    </a:cubicBezTo>
                    <a:lnTo>
                      <a:pt x="0" y="21600"/>
                    </a:lnTo>
                    <a:cubicBezTo>
                      <a:pt x="0" y="9671"/>
                      <a:pt x="3977" y="0"/>
                      <a:pt x="8882" y="0"/>
                    </a:cubicBezTo>
                    <a:cubicBezTo>
                      <a:pt x="9342" y="0"/>
                      <a:pt x="9801" y="87"/>
                      <a:pt x="10255" y="259"/>
                    </a:cubicBezTo>
                    <a:close/>
                  </a:path>
                </a:pathLst>
              </a:custGeom>
              <a:solidFill>
                <a:srgbClr val="FFD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37" name="Shape"/>
              <p:cNvSpPr/>
              <p:nvPr/>
            </p:nvSpPr>
            <p:spPr>
              <a:xfrm>
                <a:off x="0" y="0"/>
                <a:ext cx="142841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9"/>
                    </a:moveTo>
                    <a:lnTo>
                      <a:pt x="21600" y="259"/>
                    </a:lnTo>
                    <a:cubicBezTo>
                      <a:pt x="12494" y="1903"/>
                      <a:pt x="5781" y="10959"/>
                      <a:pt x="5781" y="21600"/>
                    </a:cubicBezTo>
                    <a:lnTo>
                      <a:pt x="0" y="21600"/>
                    </a:lnTo>
                    <a:cubicBezTo>
                      <a:pt x="0" y="9671"/>
                      <a:pt x="8377" y="0"/>
                      <a:pt x="18710" y="0"/>
                    </a:cubicBezTo>
                    <a:cubicBezTo>
                      <a:pt x="19677" y="0"/>
                      <a:pt x="20644" y="87"/>
                      <a:pt x="21600" y="259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  <p:sp>
            <p:nvSpPr>
              <p:cNvPr id="338" name="Line"/>
              <p:cNvSpPr/>
              <p:nvPr/>
            </p:nvSpPr>
            <p:spPr>
              <a:xfrm>
                <a:off x="0" y="0"/>
                <a:ext cx="300872" cy="152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5" y="259"/>
                    </a:moveTo>
                    <a:lnTo>
                      <a:pt x="10255" y="259"/>
                    </a:lnTo>
                    <a:cubicBezTo>
                      <a:pt x="5931" y="1903"/>
                      <a:pt x="2744" y="10959"/>
                      <a:pt x="2744" y="21600"/>
                    </a:cubicBezTo>
                    <a:lnTo>
                      <a:pt x="0" y="21600"/>
                    </a:lnTo>
                    <a:cubicBezTo>
                      <a:pt x="0" y="9671"/>
                      <a:pt x="3977" y="0"/>
                      <a:pt x="8882" y="0"/>
                    </a:cubicBezTo>
                    <a:lnTo>
                      <a:pt x="11627" y="0"/>
                    </a:lnTo>
                    <a:cubicBezTo>
                      <a:pt x="15677" y="0"/>
                      <a:pt x="19215" y="6663"/>
                      <a:pt x="20227" y="16200"/>
                    </a:cubicBezTo>
                    <a:lnTo>
                      <a:pt x="21600" y="16200"/>
                    </a:lnTo>
                    <a:lnTo>
                      <a:pt x="19137" y="21600"/>
                    </a:lnTo>
                    <a:lnTo>
                      <a:pt x="16110" y="16200"/>
                    </a:lnTo>
                    <a:lnTo>
                      <a:pt x="17483" y="16200"/>
                    </a:lnTo>
                    <a:lnTo>
                      <a:pt x="17483" y="16200"/>
                    </a:lnTo>
                    <a:cubicBezTo>
                      <a:pt x="16470" y="6663"/>
                      <a:pt x="12933" y="0"/>
                      <a:pt x="8883" y="0"/>
                    </a:cubicBezTo>
                  </a:path>
                </a:pathLst>
              </a:custGeom>
              <a:noFill/>
              <a:ln w="38100" cap="flat">
                <a:solidFill>
                  <a:srgbClr val="FFD8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D800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there are other potential problems:</a:t>
            </a:r>
          </a:p>
        </p:txBody>
      </p:sp>
      <p:sp>
        <p:nvSpPr>
          <p:cNvPr id="343" name="Rectangle 3"/>
          <p:cNvSpPr txBox="1"/>
          <p:nvPr/>
        </p:nvSpPr>
        <p:spPr>
          <a:xfrm>
            <a:off x="228600" y="762000"/>
            <a:ext cx="86868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What happens if a second piece arrives too soon?</a:t>
            </a:r>
          </a:p>
        </p:txBody>
      </p:sp>
      <p:grpSp>
        <p:nvGrpSpPr>
          <p:cNvPr id="360" name="Group 107"/>
          <p:cNvGrpSpPr/>
          <p:nvPr/>
        </p:nvGrpSpPr>
        <p:grpSpPr>
          <a:xfrm>
            <a:off x="380999" y="1447799"/>
            <a:ext cx="1600201" cy="685801"/>
            <a:chOff x="0" y="0"/>
            <a:chExt cx="1600200" cy="685800"/>
          </a:xfrm>
        </p:grpSpPr>
        <p:sp>
          <p:nvSpPr>
            <p:cNvPr id="344" name="Cross 33"/>
            <p:cNvSpPr/>
            <p:nvPr/>
          </p:nvSpPr>
          <p:spPr>
            <a:xfrm>
              <a:off x="-1" y="-1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5" name="Cross 34"/>
            <p:cNvSpPr/>
            <p:nvPr/>
          </p:nvSpPr>
          <p:spPr>
            <a:xfrm>
              <a:off x="-1" y="228600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Cross 35"/>
            <p:cNvSpPr/>
            <p:nvPr/>
          </p:nvSpPr>
          <p:spPr>
            <a:xfrm>
              <a:off x="228600" y="-1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7" name="Cross 36"/>
            <p:cNvSpPr/>
            <p:nvPr/>
          </p:nvSpPr>
          <p:spPr>
            <a:xfrm>
              <a:off x="2286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8" name="Cross 37"/>
            <p:cNvSpPr/>
            <p:nvPr/>
          </p:nvSpPr>
          <p:spPr>
            <a:xfrm>
              <a:off x="4572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Cross 39"/>
            <p:cNvSpPr/>
            <p:nvPr/>
          </p:nvSpPr>
          <p:spPr>
            <a:xfrm>
              <a:off x="6858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0" name="Cross 40"/>
            <p:cNvSpPr/>
            <p:nvPr/>
          </p:nvSpPr>
          <p:spPr>
            <a:xfrm>
              <a:off x="9144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1" name="Cross 41"/>
            <p:cNvSpPr/>
            <p:nvPr/>
          </p:nvSpPr>
          <p:spPr>
            <a:xfrm>
              <a:off x="11430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2" name="Cross 42"/>
            <p:cNvSpPr/>
            <p:nvPr/>
          </p:nvSpPr>
          <p:spPr>
            <a:xfrm>
              <a:off x="-1" y="457200"/>
              <a:ext cx="228601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3" name="Cross 43"/>
            <p:cNvSpPr/>
            <p:nvPr/>
          </p:nvSpPr>
          <p:spPr>
            <a:xfrm>
              <a:off x="228600" y="4572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4" name="Cross 44"/>
            <p:cNvSpPr/>
            <p:nvPr/>
          </p:nvSpPr>
          <p:spPr>
            <a:xfrm>
              <a:off x="457200" y="4572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5" name="Cross 45"/>
            <p:cNvSpPr/>
            <p:nvPr/>
          </p:nvSpPr>
          <p:spPr>
            <a:xfrm>
              <a:off x="685800" y="4572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6" name="Cross 46"/>
            <p:cNvSpPr/>
            <p:nvPr/>
          </p:nvSpPr>
          <p:spPr>
            <a:xfrm>
              <a:off x="914400" y="4572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7" name="Cross 47"/>
            <p:cNvSpPr/>
            <p:nvPr/>
          </p:nvSpPr>
          <p:spPr>
            <a:xfrm>
              <a:off x="1143000" y="4572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8" name="Cross 48"/>
            <p:cNvSpPr/>
            <p:nvPr/>
          </p:nvSpPr>
          <p:spPr>
            <a:xfrm>
              <a:off x="1371600" y="2286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59" name="Cross 49"/>
            <p:cNvSpPr/>
            <p:nvPr/>
          </p:nvSpPr>
          <p:spPr>
            <a:xfrm>
              <a:off x="1371600" y="457200"/>
              <a:ext cx="228600" cy="228600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79" name="Group 108"/>
          <p:cNvGrpSpPr/>
          <p:nvPr/>
        </p:nvGrpSpPr>
        <p:grpSpPr>
          <a:xfrm>
            <a:off x="3428999" y="3065463"/>
            <a:ext cx="1600201" cy="973138"/>
            <a:chOff x="0" y="0"/>
            <a:chExt cx="1600200" cy="973137"/>
          </a:xfrm>
        </p:grpSpPr>
        <p:sp>
          <p:nvSpPr>
            <p:cNvPr id="361" name="Cross 50"/>
            <p:cNvSpPr/>
            <p:nvPr/>
          </p:nvSpPr>
          <p:spPr>
            <a:xfrm>
              <a:off x="-1" y="2873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2" name="Cross 51"/>
            <p:cNvSpPr/>
            <p:nvPr/>
          </p:nvSpPr>
          <p:spPr>
            <a:xfrm>
              <a:off x="-1" y="5159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3" name="Cross 52"/>
            <p:cNvSpPr/>
            <p:nvPr/>
          </p:nvSpPr>
          <p:spPr>
            <a:xfrm>
              <a:off x="228600" y="2873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4" name="Cross 53"/>
            <p:cNvSpPr/>
            <p:nvPr/>
          </p:nvSpPr>
          <p:spPr>
            <a:xfrm>
              <a:off x="228600" y="515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5" name="Cross 54"/>
            <p:cNvSpPr/>
            <p:nvPr/>
          </p:nvSpPr>
          <p:spPr>
            <a:xfrm>
              <a:off x="457200" y="515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6" name="Cross 56"/>
            <p:cNvSpPr/>
            <p:nvPr/>
          </p:nvSpPr>
          <p:spPr>
            <a:xfrm>
              <a:off x="685800" y="515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7" name="Cross 57"/>
            <p:cNvSpPr/>
            <p:nvPr/>
          </p:nvSpPr>
          <p:spPr>
            <a:xfrm>
              <a:off x="914400" y="515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8" name="Cross 58"/>
            <p:cNvSpPr/>
            <p:nvPr/>
          </p:nvSpPr>
          <p:spPr>
            <a:xfrm>
              <a:off x="1143000" y="515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9" name="Cross 59"/>
            <p:cNvSpPr/>
            <p:nvPr/>
          </p:nvSpPr>
          <p:spPr>
            <a:xfrm>
              <a:off x="-1" y="744537"/>
              <a:ext cx="228601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0" name="Cross 60"/>
            <p:cNvSpPr/>
            <p:nvPr/>
          </p:nvSpPr>
          <p:spPr>
            <a:xfrm>
              <a:off x="228600" y="744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1" name="Cross 61"/>
            <p:cNvSpPr/>
            <p:nvPr/>
          </p:nvSpPr>
          <p:spPr>
            <a:xfrm>
              <a:off x="457200" y="744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2" name="Cross 62"/>
            <p:cNvSpPr/>
            <p:nvPr/>
          </p:nvSpPr>
          <p:spPr>
            <a:xfrm>
              <a:off x="685800" y="744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3" name="Cross 63"/>
            <p:cNvSpPr/>
            <p:nvPr/>
          </p:nvSpPr>
          <p:spPr>
            <a:xfrm>
              <a:off x="914400" y="744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4" name="Cross 64"/>
            <p:cNvSpPr/>
            <p:nvPr/>
          </p:nvSpPr>
          <p:spPr>
            <a:xfrm>
              <a:off x="1143000" y="744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5" name="Cross 65"/>
            <p:cNvSpPr/>
            <p:nvPr/>
          </p:nvSpPr>
          <p:spPr>
            <a:xfrm>
              <a:off x="1371600" y="5159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6" name="Cross 66"/>
            <p:cNvSpPr/>
            <p:nvPr/>
          </p:nvSpPr>
          <p:spPr>
            <a:xfrm>
              <a:off x="1371600" y="7445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7" name="Cross 67"/>
            <p:cNvSpPr/>
            <p:nvPr/>
          </p:nvSpPr>
          <p:spPr>
            <a:xfrm>
              <a:off x="571500" y="287337"/>
              <a:ext cx="228600" cy="228601"/>
            </a:xfrm>
            <a:prstGeom prst="plus">
              <a:avLst>
                <a:gd name="adj" fmla="val 25000"/>
              </a:avLst>
            </a:prstGeom>
            <a:solidFill>
              <a:srgbClr val="969696"/>
            </a:solidFill>
            <a:ln w="127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8" name="Line 131"/>
            <p:cNvSpPr/>
            <p:nvPr/>
          </p:nvSpPr>
          <p:spPr>
            <a:xfrm flipH="1">
              <a:off x="779462" y="-1"/>
              <a:ext cx="228601" cy="287338"/>
            </a:xfrm>
            <a:prstGeom prst="line">
              <a:avLst/>
            </a:prstGeom>
            <a:noFill/>
            <a:ln w="38100" cap="flat">
              <a:solidFill>
                <a:srgbClr val="FFD8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80" name="Cross 105"/>
          <p:cNvSpPr/>
          <p:nvPr/>
        </p:nvSpPr>
        <p:spPr>
          <a:xfrm>
            <a:off x="6705600" y="46482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1" name="Cross 106"/>
          <p:cNvSpPr/>
          <p:nvPr/>
        </p:nvSpPr>
        <p:spPr>
          <a:xfrm>
            <a:off x="6705600" y="48768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2" name="Cross 107"/>
          <p:cNvSpPr/>
          <p:nvPr/>
        </p:nvSpPr>
        <p:spPr>
          <a:xfrm>
            <a:off x="6934200" y="46482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3" name="Cross 108"/>
          <p:cNvSpPr/>
          <p:nvPr/>
        </p:nvSpPr>
        <p:spPr>
          <a:xfrm>
            <a:off x="6934200" y="48768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4" name="Cross 109"/>
          <p:cNvSpPr/>
          <p:nvPr/>
        </p:nvSpPr>
        <p:spPr>
          <a:xfrm>
            <a:off x="7162800" y="48768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5" name="Cross 110"/>
          <p:cNvSpPr/>
          <p:nvPr/>
        </p:nvSpPr>
        <p:spPr>
          <a:xfrm>
            <a:off x="7391400" y="48768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6" name="Cross 111"/>
          <p:cNvSpPr/>
          <p:nvPr/>
        </p:nvSpPr>
        <p:spPr>
          <a:xfrm>
            <a:off x="7620000" y="48768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7" name="Cross 112"/>
          <p:cNvSpPr/>
          <p:nvPr/>
        </p:nvSpPr>
        <p:spPr>
          <a:xfrm>
            <a:off x="7848600" y="48768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8" name="Cross 113"/>
          <p:cNvSpPr/>
          <p:nvPr/>
        </p:nvSpPr>
        <p:spPr>
          <a:xfrm>
            <a:off x="6705600" y="51054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9" name="Cross 114"/>
          <p:cNvSpPr/>
          <p:nvPr/>
        </p:nvSpPr>
        <p:spPr>
          <a:xfrm>
            <a:off x="6934200" y="51054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0" name="Cross 115"/>
          <p:cNvSpPr/>
          <p:nvPr/>
        </p:nvSpPr>
        <p:spPr>
          <a:xfrm>
            <a:off x="7162800" y="51054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1" name="Cross 116"/>
          <p:cNvSpPr/>
          <p:nvPr/>
        </p:nvSpPr>
        <p:spPr>
          <a:xfrm>
            <a:off x="7391400" y="51054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2" name="Cross 117"/>
          <p:cNvSpPr/>
          <p:nvPr/>
        </p:nvSpPr>
        <p:spPr>
          <a:xfrm>
            <a:off x="7620000" y="51054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3" name="Cross 118"/>
          <p:cNvSpPr/>
          <p:nvPr/>
        </p:nvSpPr>
        <p:spPr>
          <a:xfrm>
            <a:off x="7848600" y="51054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4" name="Cross 119"/>
          <p:cNvSpPr/>
          <p:nvPr/>
        </p:nvSpPr>
        <p:spPr>
          <a:xfrm>
            <a:off x="8077200" y="48768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5" name="Cross 120"/>
          <p:cNvSpPr/>
          <p:nvPr/>
        </p:nvSpPr>
        <p:spPr>
          <a:xfrm>
            <a:off x="8077200" y="51054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6" name="Cross 121"/>
          <p:cNvSpPr/>
          <p:nvPr/>
        </p:nvSpPr>
        <p:spPr>
          <a:xfrm>
            <a:off x="7277100" y="4648200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33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7" name="Cross 122"/>
          <p:cNvSpPr/>
          <p:nvPr/>
        </p:nvSpPr>
        <p:spPr>
          <a:xfrm>
            <a:off x="7277100" y="4403725"/>
            <a:ext cx="228600" cy="2286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12700">
            <a:solidFill>
              <a:srgbClr val="FFD8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8" name="Line 131"/>
          <p:cNvSpPr/>
          <p:nvPr/>
        </p:nvSpPr>
        <p:spPr>
          <a:xfrm flipH="1">
            <a:off x="7488237" y="4124325"/>
            <a:ext cx="228601" cy="287339"/>
          </a:xfrm>
          <a:prstGeom prst="line">
            <a:avLst/>
          </a:prstGeom>
          <a:ln w="38100">
            <a:solidFill>
              <a:srgbClr val="FF9933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Line 131"/>
          <p:cNvSpPr/>
          <p:nvPr/>
        </p:nvSpPr>
        <p:spPr>
          <a:xfrm flipH="1">
            <a:off x="7485063" y="4386262"/>
            <a:ext cx="228601" cy="287338"/>
          </a:xfrm>
          <a:prstGeom prst="line">
            <a:avLst/>
          </a:prstGeom>
          <a:ln w="38100">
            <a:solidFill>
              <a:srgbClr val="FFD800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0" name="Straight Arrow Connector 192"/>
          <p:cNvSpPr/>
          <p:nvPr/>
        </p:nvSpPr>
        <p:spPr>
          <a:xfrm>
            <a:off x="5410199" y="4418012"/>
            <a:ext cx="609601" cy="458788"/>
          </a:xfrm>
          <a:prstGeom prst="line">
            <a:avLst/>
          </a:prstGeom>
          <a:ln w="12700">
            <a:solidFill>
              <a:srgbClr val="FF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1" name="Straight Arrow Connector 195"/>
          <p:cNvSpPr/>
          <p:nvPr/>
        </p:nvSpPr>
        <p:spPr>
          <a:xfrm>
            <a:off x="2133599" y="2514600"/>
            <a:ext cx="685802" cy="533400"/>
          </a:xfrm>
          <a:prstGeom prst="line">
            <a:avLst/>
          </a:prstGeom>
          <a:ln w="12700">
            <a:solidFill>
              <a:srgbClr val="FFFFFF"/>
            </a:solidFill>
            <a:prstDash val="dash"/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2" name="Rectangle 3"/>
          <p:cNvSpPr txBox="1"/>
          <p:nvPr/>
        </p:nvSpPr>
        <p:spPr>
          <a:xfrm>
            <a:off x="228600" y="5334000"/>
            <a:ext cx="8686800" cy="78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Self-assembly is getting into big trouble:</a:t>
            </a:r>
          </a:p>
          <a:p>
            <a:pPr algn="l">
              <a:spcBef>
                <a:spcPts val="2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First piece is now buried, no longer independent, semi-locked into (wrong) position!</a:t>
            </a:r>
          </a:p>
        </p:txBody>
      </p:sp>
      <p:sp>
        <p:nvSpPr>
          <p:cNvPr id="403" name="Rectangle 3"/>
          <p:cNvSpPr txBox="1"/>
          <p:nvPr/>
        </p:nvSpPr>
        <p:spPr>
          <a:xfrm>
            <a:off x="2590800" y="1524000"/>
            <a:ext cx="4191000" cy="118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First piece alights between "atoms"</a:t>
            </a:r>
          </a:p>
          <a:p>
            <a:pPr>
              <a:spcBef>
                <a:spcPts val="4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Given a short bit of time it would wiggle over to full bonding position</a:t>
            </a:r>
          </a:p>
        </p:txBody>
      </p:sp>
      <p:sp>
        <p:nvSpPr>
          <p:cNvPr id="404" name="Rectangle 3"/>
          <p:cNvSpPr txBox="1"/>
          <p:nvPr/>
        </p:nvSpPr>
        <p:spPr>
          <a:xfrm>
            <a:off x="5715000" y="3429000"/>
            <a:ext cx="3352800" cy="590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before that can occur, </a:t>
            </a: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second piece arrives to sit atop it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48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4412</Words>
  <Application>Microsoft Macintosh PowerPoint</Application>
  <PresentationFormat>On-screen Show (4:3)</PresentationFormat>
  <Paragraphs>682</Paragraphs>
  <Slides>48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Lecture 1 - What is Nanoscience</vt:lpstr>
      <vt:lpstr>The Need for Self-Assembly</vt:lpstr>
      <vt:lpstr>Processing rate vs. lithography and its best resolution</vt:lpstr>
      <vt:lpstr>Producing a dilemma:</vt:lpstr>
      <vt:lpstr>Bottom Up Fabrication</vt:lpstr>
      <vt:lpstr>SELF-ASSEMBLY (most often) = Lower energy through organization</vt:lpstr>
      <vt:lpstr>Or helped by catalysts and enzymes ("Semi Self-Assembly?")</vt:lpstr>
      <vt:lpstr>Looking more deeply:</vt:lpstr>
      <vt:lpstr>Sounds like that might take a heck of a long time!</vt:lpstr>
      <vt:lpstr>But there are other potential problems:</vt:lpstr>
      <vt:lpstr>SELF-ASSEMBLY STRATEGY #1:</vt:lpstr>
      <vt:lpstr>Another Oops:  Piece that is accommodated in alternative arrangement</vt:lpstr>
      <vt:lpstr>Key to dealing with this is exploitation of REVERSIBILITY</vt:lpstr>
      <vt:lpstr>So things that are "done" are also being continuously "undone"</vt:lpstr>
      <vt:lpstr>Unfortunately things are not quite that simple</vt:lpstr>
      <vt:lpstr>And then there are impurities to deal with:</vt:lpstr>
      <vt:lpstr>TIME FOR SOME EXAMPLES: Crystal growth of glass microspheres</vt:lpstr>
      <vt:lpstr>That was a less than perfect example of self-assembly:</vt:lpstr>
      <vt:lpstr>Another visualization of self-assembly:  floating magnetized shapes</vt:lpstr>
      <vt:lpstr>But this time we didn’t get much overall crystal growth!</vt:lpstr>
      <vt:lpstr>Confirming earlier self-assembly strategies:</vt:lpstr>
      <vt:lpstr>A neat example of naturally occurring self-assembly:</vt:lpstr>
      <vt:lpstr>When 3D regions grow into one another, you get the gemstone OPAL!</vt:lpstr>
      <vt:lpstr>In the lab, I did something similar with individual atoms via:  "Molecular Beam Epitaxy"  (MBE)</vt:lpstr>
      <vt:lpstr>OK, but where's the beef nano?</vt:lpstr>
      <vt:lpstr>Or more realistically:</vt:lpstr>
      <vt:lpstr>But what if you want 3D nano-structures?</vt:lpstr>
      <vt:lpstr>Really do get such spontaneous 2D self assembly:</vt:lpstr>
      <vt:lpstr>And this led to an even more complex 3D self-assembly:</vt:lpstr>
      <vt:lpstr>Explanation comes from variation of earlier figure:</vt:lpstr>
      <vt:lpstr>Device-relevant forms of self-assembly? </vt:lpstr>
      <vt:lpstr>Self-assembled QCA’s could be used in digital logic gates: </vt:lpstr>
      <vt:lpstr>Self-assembled QCA dot like structures:</vt:lpstr>
      <vt:lpstr>How on earth did you get nature to do this?</vt:lpstr>
      <vt:lpstr>Other unique forms of crystal self-assembly?</vt:lpstr>
      <vt:lpstr>Are you pulling our leg?  No:</vt:lpstr>
      <vt:lpstr>Or how about self-assembly of gold nano particles:</vt:lpstr>
      <vt:lpstr>What exactly did he do?</vt:lpstr>
      <vt:lpstr>Is self-assembly ALL about crystal growth?</vt:lpstr>
      <vt:lpstr>Which means that water molecules like to organize (sort of):</vt:lpstr>
      <vt:lpstr>But what if add polarized end group to oil?</vt:lpstr>
      <vt:lpstr>Use in complex self-assembly?</vt:lpstr>
      <vt:lpstr>Its called "Langmuir-Blodgett" film growth:</vt:lpstr>
      <vt:lpstr>But there is an even better molecular arrangement!</vt:lpstr>
      <vt:lpstr>Which gives  . . . a cell membrane!</vt:lpstr>
      <vt:lpstr>But how does nature actually assemble such things?</vt:lpstr>
      <vt:lpstr>Or via computer animation:</vt:lpstr>
      <vt:lpstr>But there is much more than mere atomic/molecular self-assembly!</vt:lpstr>
      <vt:lpstr>Credits / 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Need for Self-Assembly</dc:title>
  <cp:lastModifiedBy>John Bean</cp:lastModifiedBy>
  <cp:revision>1</cp:revision>
  <dcterms:created xsi:type="dcterms:W3CDTF">2019-03-04T19:10:08Z</dcterms:created>
  <dcterms:modified xsi:type="dcterms:W3CDTF">2019-03-04T19:11:56Z</dcterms:modified>
</cp:coreProperties>
</file>